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321" r:id="rId4"/>
    <p:sldId id="323" r:id="rId5"/>
    <p:sldId id="324" r:id="rId6"/>
    <p:sldId id="314" r:id="rId7"/>
    <p:sldId id="334" r:id="rId8"/>
    <p:sldId id="341" r:id="rId9"/>
    <p:sldId id="329" r:id="rId10"/>
    <p:sldId id="338" r:id="rId11"/>
    <p:sldId id="339" r:id="rId12"/>
    <p:sldId id="340" r:id="rId13"/>
    <p:sldId id="336" r:id="rId14"/>
    <p:sldId id="337" r:id="rId15"/>
    <p:sldId id="281"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074" autoAdjust="0"/>
  </p:normalViewPr>
  <p:slideViewPr>
    <p:cSldViewPr>
      <p:cViewPr varScale="1">
        <p:scale>
          <a:sx n="51" d="100"/>
          <a:sy n="51" d="100"/>
        </p:scale>
        <p:origin x="-1020"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US"/>
  <c:chart>
    <c:autoTitleDeleted val="1"/>
    <c:plotArea>
      <c:layout/>
      <c:barChart>
        <c:barDir val="col"/>
        <c:grouping val="clustered"/>
        <c:ser>
          <c:idx val="0"/>
          <c:order val="0"/>
          <c:tx>
            <c:strRef>
              <c:f>Sheet1!$B$1</c:f>
              <c:strCache>
                <c:ptCount val="1"/>
                <c:pt idx="0">
                  <c:v>All</c:v>
                </c:pt>
              </c:strCache>
            </c:strRef>
          </c:tx>
          <c:dLbls>
            <c:spPr>
              <a:noFill/>
              <a:ln>
                <a:noFill/>
              </a:ln>
              <a:effectLst/>
            </c:spPr>
            <c:showVal val="1"/>
            <c:extLst>
              <c:ext xmlns:c15="http://schemas.microsoft.com/office/drawing/2012/chart" uri="{CE6537A1-D6FC-4f65-9D91-7224C49458BB}">
                <c15:layout/>
                <c15:showLeaderLines val="0"/>
              </c:ext>
            </c:extLst>
          </c:dLbls>
          <c:cat>
            <c:strRef>
              <c:f>Sheet1!$A$2:$A$5</c:f>
              <c:strCache>
                <c:ptCount val="4"/>
                <c:pt idx="0">
                  <c:v>Other govt facility</c:v>
                </c:pt>
                <c:pt idx="1">
                  <c:v>PHC</c:v>
                </c:pt>
                <c:pt idx="2">
                  <c:v>Private Hospital</c:v>
                </c:pt>
                <c:pt idx="3">
                  <c:v>At home/other</c:v>
                </c:pt>
              </c:strCache>
            </c:strRef>
          </c:cat>
          <c:val>
            <c:numRef>
              <c:f>Sheet1!$B$2:$B$5</c:f>
              <c:numCache>
                <c:formatCode>General</c:formatCode>
                <c:ptCount val="4"/>
                <c:pt idx="0">
                  <c:v>12</c:v>
                </c:pt>
                <c:pt idx="1">
                  <c:v>46.6</c:v>
                </c:pt>
                <c:pt idx="2">
                  <c:v>16.600000000000001</c:v>
                </c:pt>
                <c:pt idx="3">
                  <c:v>24.8</c:v>
                </c:pt>
              </c:numCache>
            </c:numRef>
          </c:val>
        </c:ser>
        <c:dLbls>
          <c:showVal val="1"/>
        </c:dLbls>
        <c:axId val="81716736"/>
        <c:axId val="81718272"/>
      </c:barChart>
      <c:catAx>
        <c:axId val="81716736"/>
        <c:scaling>
          <c:orientation val="minMax"/>
        </c:scaling>
        <c:axPos val="b"/>
        <c:numFmt formatCode="General" sourceLinked="0"/>
        <c:tickLblPos val="nextTo"/>
        <c:crossAx val="81718272"/>
        <c:crosses val="autoZero"/>
        <c:auto val="1"/>
        <c:lblAlgn val="ctr"/>
        <c:lblOffset val="100"/>
      </c:catAx>
      <c:valAx>
        <c:axId val="81718272"/>
        <c:scaling>
          <c:orientation val="minMax"/>
        </c:scaling>
        <c:delete val="1"/>
        <c:axPos val="l"/>
        <c:majorGridlines/>
        <c:numFmt formatCode="General" sourceLinked="1"/>
        <c:tickLblPos val="none"/>
        <c:crossAx val="81716736"/>
        <c:crosses val="autoZero"/>
        <c:crossBetween val="between"/>
      </c:valAx>
    </c:plotArea>
    <c:plotVisOnly val="1"/>
    <c:dispBlanksAs val="gap"/>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12"/>
  <c:chart>
    <c:title>
      <c:tx>
        <c:rich>
          <a:bodyPr/>
          <a:lstStyle/>
          <a:p>
            <a:pPr>
              <a:defRPr/>
            </a:pPr>
            <a:r>
              <a:rPr lang="en-US" dirty="0" smtClean="0"/>
              <a:t>Odds</a:t>
            </a:r>
            <a:r>
              <a:rPr lang="en-US" baseline="0" dirty="0" smtClean="0"/>
              <a:t> Ratio p</a:t>
            </a:r>
            <a:r>
              <a:rPr lang="en-US" dirty="0" smtClean="0"/>
              <a:t>redicting</a:t>
            </a:r>
            <a:r>
              <a:rPr lang="en-US" baseline="0" dirty="0" smtClean="0"/>
              <a:t> PHC </a:t>
            </a:r>
            <a:r>
              <a:rPr lang="en-US" baseline="0" dirty="0"/>
              <a:t>Utilization for </a:t>
            </a:r>
            <a:r>
              <a:rPr lang="en-US" baseline="0" dirty="0" err="1"/>
              <a:t>intrapartum</a:t>
            </a:r>
            <a:r>
              <a:rPr lang="en-US" baseline="0" dirty="0"/>
              <a:t> care</a:t>
            </a:r>
          </a:p>
          <a:p>
            <a:pPr>
              <a:defRPr/>
            </a:pPr>
            <a:r>
              <a:rPr lang="en-US" baseline="0" dirty="0"/>
              <a:t>n=1314 recent births</a:t>
            </a:r>
            <a:endParaRPr lang="en-US" dirty="0"/>
          </a:p>
        </c:rich>
      </c:tx>
      <c:layout/>
    </c:title>
    <c:plotArea>
      <c:layout/>
      <c:stockChart>
        <c:ser>
          <c:idx val="0"/>
          <c:order val="0"/>
          <c:tx>
            <c:strRef>
              <c:f>Sheet1!$B$20</c:f>
              <c:strCache>
                <c:ptCount val="1"/>
                <c:pt idx="0">
                  <c:v>Odds Ratio</c:v>
                </c:pt>
              </c:strCache>
            </c:strRef>
          </c:tx>
          <c:spPr>
            <a:ln w="47625">
              <a:noFill/>
            </a:ln>
          </c:spPr>
          <c:marker>
            <c:symbol val="none"/>
          </c:marker>
          <c:cat>
            <c:strRef>
              <c:f>Sheet1!$A$21:$A$35</c:f>
              <c:strCache>
                <c:ptCount val="15"/>
                <c:pt idx="0">
                  <c:v>Higher Education</c:v>
                </c:pt>
                <c:pt idx="1">
                  <c:v>Secondary</c:v>
                </c:pt>
                <c:pt idx="2">
                  <c:v>Primary</c:v>
                </c:pt>
                <c:pt idx="3">
                  <c:v>No Education</c:v>
                </c:pt>
                <c:pt idx="4">
                  <c:v>Catholic</c:v>
                </c:pt>
                <c:pt idx="5">
                  <c:v>Other Christian</c:v>
                </c:pt>
                <c:pt idx="6">
                  <c:v>Islam</c:v>
                </c:pt>
                <c:pt idx="7">
                  <c:v>less autonomy</c:v>
                </c:pt>
                <c:pt idx="8">
                  <c:v>more autonomy</c:v>
                </c:pt>
                <c:pt idx="9">
                  <c:v>much autonomy</c:v>
                </c:pt>
                <c:pt idx="10">
                  <c:v>0-2 children</c:v>
                </c:pt>
                <c:pt idx="11">
                  <c:v>3-4 children </c:v>
                </c:pt>
                <c:pt idx="12">
                  <c:v>5+ children</c:v>
                </c:pt>
                <c:pt idx="13">
                  <c:v>Esan South East</c:v>
                </c:pt>
                <c:pt idx="14">
                  <c:v>Etsako East</c:v>
                </c:pt>
              </c:strCache>
            </c:strRef>
          </c:cat>
          <c:val>
            <c:numRef>
              <c:f>Sheet1!$B$21:$B$35</c:f>
              <c:numCache>
                <c:formatCode>0.00</c:formatCode>
                <c:ptCount val="15"/>
                <c:pt idx="0" formatCode="General">
                  <c:v>1</c:v>
                </c:pt>
                <c:pt idx="1">
                  <c:v>2.3699999999999997</c:v>
                </c:pt>
                <c:pt idx="2" formatCode="General">
                  <c:v>3.1</c:v>
                </c:pt>
                <c:pt idx="4" formatCode="General">
                  <c:v>1</c:v>
                </c:pt>
                <c:pt idx="6" formatCode="General">
                  <c:v>1.56</c:v>
                </c:pt>
                <c:pt idx="7" formatCode="General">
                  <c:v>1</c:v>
                </c:pt>
                <c:pt idx="8">
                  <c:v>-0.75000000000000044</c:v>
                </c:pt>
                <c:pt idx="10" formatCode="General">
                  <c:v>1</c:v>
                </c:pt>
                <c:pt idx="12" formatCode="General">
                  <c:v>1.61</c:v>
                </c:pt>
                <c:pt idx="13" formatCode="General">
                  <c:v>1</c:v>
                </c:pt>
                <c:pt idx="14">
                  <c:v>0.55000000000000004</c:v>
                </c:pt>
              </c:numCache>
            </c:numRef>
          </c:val>
        </c:ser>
        <c:ser>
          <c:idx val="1"/>
          <c:order val="1"/>
          <c:tx>
            <c:strRef>
              <c:f>Sheet1!$C$20</c:f>
              <c:strCache>
                <c:ptCount val="1"/>
                <c:pt idx="0">
                  <c:v>Upper CI</c:v>
                </c:pt>
              </c:strCache>
            </c:strRef>
          </c:tx>
          <c:spPr>
            <a:ln w="47625">
              <a:noFill/>
            </a:ln>
          </c:spPr>
          <c:marker>
            <c:symbol val="none"/>
          </c:marker>
          <c:cat>
            <c:strRef>
              <c:f>Sheet1!$A$21:$A$35</c:f>
              <c:strCache>
                <c:ptCount val="15"/>
                <c:pt idx="0">
                  <c:v>Higher Education</c:v>
                </c:pt>
                <c:pt idx="1">
                  <c:v>Secondary</c:v>
                </c:pt>
                <c:pt idx="2">
                  <c:v>Primary</c:v>
                </c:pt>
                <c:pt idx="3">
                  <c:v>No Education</c:v>
                </c:pt>
                <c:pt idx="4">
                  <c:v>Catholic</c:v>
                </c:pt>
                <c:pt idx="5">
                  <c:v>Other Christian</c:v>
                </c:pt>
                <c:pt idx="6">
                  <c:v>Islam</c:v>
                </c:pt>
                <c:pt idx="7">
                  <c:v>less autonomy</c:v>
                </c:pt>
                <c:pt idx="8">
                  <c:v>more autonomy</c:v>
                </c:pt>
                <c:pt idx="9">
                  <c:v>much autonomy</c:v>
                </c:pt>
                <c:pt idx="10">
                  <c:v>0-2 children</c:v>
                </c:pt>
                <c:pt idx="11">
                  <c:v>3-4 children </c:v>
                </c:pt>
                <c:pt idx="12">
                  <c:v>5+ children</c:v>
                </c:pt>
                <c:pt idx="13">
                  <c:v>Esan South East</c:v>
                </c:pt>
                <c:pt idx="14">
                  <c:v>Etsako East</c:v>
                </c:pt>
              </c:strCache>
            </c:strRef>
          </c:cat>
          <c:val>
            <c:numRef>
              <c:f>Sheet1!$C$21:$C$35</c:f>
              <c:numCache>
                <c:formatCode>General</c:formatCode>
                <c:ptCount val="15"/>
                <c:pt idx="1">
                  <c:v>4.71</c:v>
                </c:pt>
                <c:pt idx="2">
                  <c:v>8.2800000000000011</c:v>
                </c:pt>
                <c:pt idx="6">
                  <c:v>2.42</c:v>
                </c:pt>
                <c:pt idx="8">
                  <c:v>0.99</c:v>
                </c:pt>
                <c:pt idx="12">
                  <c:v>2.3299999999999987</c:v>
                </c:pt>
                <c:pt idx="14" formatCode="0.00">
                  <c:v>0.71000000000000041</c:v>
                </c:pt>
              </c:numCache>
            </c:numRef>
          </c:val>
        </c:ser>
        <c:ser>
          <c:idx val="2"/>
          <c:order val="2"/>
          <c:tx>
            <c:strRef>
              <c:f>Sheet1!$D$20</c:f>
              <c:strCache>
                <c:ptCount val="1"/>
                <c:pt idx="0">
                  <c:v>Lower CI</c:v>
                </c:pt>
              </c:strCache>
            </c:strRef>
          </c:tx>
          <c:spPr>
            <a:ln w="47625">
              <a:noFill/>
            </a:ln>
          </c:spPr>
          <c:marker>
            <c:symbol val="none"/>
          </c:marker>
          <c:cat>
            <c:strRef>
              <c:f>Sheet1!$A$21:$A$35</c:f>
              <c:strCache>
                <c:ptCount val="15"/>
                <c:pt idx="0">
                  <c:v>Higher Education</c:v>
                </c:pt>
                <c:pt idx="1">
                  <c:v>Secondary</c:v>
                </c:pt>
                <c:pt idx="2">
                  <c:v>Primary</c:v>
                </c:pt>
                <c:pt idx="3">
                  <c:v>No Education</c:v>
                </c:pt>
                <c:pt idx="4">
                  <c:v>Catholic</c:v>
                </c:pt>
                <c:pt idx="5">
                  <c:v>Other Christian</c:v>
                </c:pt>
                <c:pt idx="6">
                  <c:v>Islam</c:v>
                </c:pt>
                <c:pt idx="7">
                  <c:v>less autonomy</c:v>
                </c:pt>
                <c:pt idx="8">
                  <c:v>more autonomy</c:v>
                </c:pt>
                <c:pt idx="9">
                  <c:v>much autonomy</c:v>
                </c:pt>
                <c:pt idx="10">
                  <c:v>0-2 children</c:v>
                </c:pt>
                <c:pt idx="11">
                  <c:v>3-4 children </c:v>
                </c:pt>
                <c:pt idx="12">
                  <c:v>5+ children</c:v>
                </c:pt>
                <c:pt idx="13">
                  <c:v>Esan South East</c:v>
                </c:pt>
                <c:pt idx="14">
                  <c:v>Etsako East</c:v>
                </c:pt>
              </c:strCache>
            </c:strRef>
          </c:cat>
          <c:val>
            <c:numRef>
              <c:f>Sheet1!$D$21:$D$35</c:f>
              <c:numCache>
                <c:formatCode>General</c:formatCode>
                <c:ptCount val="15"/>
                <c:pt idx="1">
                  <c:v>1.1900000000000008</c:v>
                </c:pt>
                <c:pt idx="2">
                  <c:v>1.159999999999999</c:v>
                </c:pt>
                <c:pt idx="6" formatCode="0.00">
                  <c:v>1</c:v>
                </c:pt>
                <c:pt idx="8">
                  <c:v>0.56999999999999995</c:v>
                </c:pt>
                <c:pt idx="12">
                  <c:v>1.1100000000000001</c:v>
                </c:pt>
                <c:pt idx="14" formatCode="0.00">
                  <c:v>0.42000000000000021</c:v>
                </c:pt>
              </c:numCache>
            </c:numRef>
          </c:val>
        </c:ser>
        <c:hiLowLines/>
        <c:upDownBars>
          <c:gapWidth val="150"/>
          <c:upBars/>
          <c:downBars/>
        </c:upDownBars>
        <c:axId val="99239808"/>
        <c:axId val="99241344"/>
      </c:stockChart>
      <c:catAx>
        <c:axId val="99239808"/>
        <c:scaling>
          <c:orientation val="minMax"/>
        </c:scaling>
        <c:axPos val="b"/>
        <c:majorTickMark val="none"/>
        <c:tickLblPos val="nextTo"/>
        <c:crossAx val="99241344"/>
        <c:crosses val="autoZero"/>
        <c:auto val="1"/>
        <c:lblAlgn val="ctr"/>
        <c:lblOffset val="100"/>
      </c:catAx>
      <c:valAx>
        <c:axId val="99241344"/>
        <c:scaling>
          <c:orientation val="minMax"/>
        </c:scaling>
        <c:axPos val="l"/>
        <c:majorGridlines/>
        <c:numFmt formatCode="General" sourceLinked="1"/>
        <c:majorTickMark val="none"/>
        <c:tickLblPos val="nextTo"/>
        <c:crossAx val="99239808"/>
        <c:crosses val="autoZero"/>
        <c:crossBetween val="between"/>
      </c:valAx>
      <c:dTable>
        <c:showHorzBorder val="1"/>
        <c:showVertBorder val="1"/>
        <c:showOutline val="1"/>
        <c:showKeys val="1"/>
      </c:dTable>
    </c:plotArea>
    <c:plotVisOnly val="1"/>
  </c:chart>
  <c:txPr>
    <a:bodyPr/>
    <a:lstStyle/>
    <a:p>
      <a:pPr>
        <a:defRPr sz="700"/>
      </a:pPr>
      <a:endParaRPr lang="en-US"/>
    </a:p>
  </c:txPr>
  <c:externalData r:id="rId1"/>
</c:chartSpace>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967408" y="6356350"/>
            <a:ext cx="1623391" cy="365125"/>
          </a:xfrm>
        </p:spPr>
        <p:txBody>
          <a:bodyPr/>
          <a:lstStyle/>
          <a:p>
            <a:fld id="{00DFF6C2-901A-41C2-9E94-84DC88E24540}" type="datetimeFigureOut">
              <a:rPr lang="en-US" smtClean="0"/>
              <a:pPr/>
              <a:t>10/11/2018</a:t>
            </a:fld>
            <a:endParaRPr lang="en-US"/>
          </a:p>
        </p:txBody>
      </p:sp>
      <p:sp>
        <p:nvSpPr>
          <p:cNvPr id="5" name="Footer Placeholder 4"/>
          <p:cNvSpPr>
            <a:spLocks noGrp="1"/>
          </p:cNvSpPr>
          <p:nvPr>
            <p:ph type="ftr" sz="quarter" idx="11"/>
          </p:nvPr>
        </p:nvSpPr>
        <p:spPr>
          <a:xfrm>
            <a:off x="3124200" y="6356350"/>
            <a:ext cx="2209800" cy="365125"/>
          </a:xfrm>
        </p:spPr>
        <p:txBody>
          <a:bodyPr/>
          <a:lstStyle/>
          <a:p>
            <a:endParaRPr lang="en-US" dirty="0"/>
          </a:p>
        </p:txBody>
      </p:sp>
      <p:sp>
        <p:nvSpPr>
          <p:cNvPr id="6" name="Slide Number Placeholder 5"/>
          <p:cNvSpPr>
            <a:spLocks noGrp="1"/>
          </p:cNvSpPr>
          <p:nvPr>
            <p:ph type="sldNum" sz="quarter" idx="12"/>
          </p:nvPr>
        </p:nvSpPr>
        <p:spPr>
          <a:xfrm>
            <a:off x="8229599" y="6356350"/>
            <a:ext cx="442839" cy="365125"/>
          </a:xfrm>
        </p:spPr>
        <p:txBody>
          <a:bodyPr/>
          <a:lstStyle/>
          <a:p>
            <a:fld id="{EB1F1730-9BA2-4CD7-86A8-93B48EF46408}" type="slidenum">
              <a:rPr lang="en-US" smtClean="0"/>
              <a:pPr/>
              <a:t>‹#›</a:t>
            </a:fld>
            <a:endParaRPr lang="en-US"/>
          </a:p>
        </p:txBody>
      </p:sp>
      <p:pic>
        <p:nvPicPr>
          <p:cNvPr id="7" name="Picture 6"/>
          <p:cNvPicPr>
            <a:picLocks noChangeAspect="1"/>
          </p:cNvPicPr>
          <p:nvPr userDrawn="1"/>
        </p:nvPicPr>
        <p:blipFill>
          <a:blip r:embed="rId2" cstate="print"/>
          <a:stretch>
            <a:fillRect/>
          </a:stretch>
        </p:blipFill>
        <p:spPr>
          <a:xfrm>
            <a:off x="119270" y="6221741"/>
            <a:ext cx="848139" cy="636260"/>
          </a:xfrm>
          <a:prstGeom prst="rect">
            <a:avLst/>
          </a:prstGeom>
        </p:spPr>
      </p:pic>
      <p:pic>
        <p:nvPicPr>
          <p:cNvPr id="8" name="Picture 7"/>
          <p:cNvPicPr>
            <a:picLocks noChangeAspect="1"/>
          </p:cNvPicPr>
          <p:nvPr userDrawn="1"/>
        </p:nvPicPr>
        <p:blipFill>
          <a:blip r:embed="rId3" cstate="print"/>
          <a:stretch>
            <a:fillRect/>
          </a:stretch>
        </p:blipFill>
        <p:spPr>
          <a:xfrm>
            <a:off x="6248400" y="6133809"/>
            <a:ext cx="938147" cy="724191"/>
          </a:xfrm>
          <a:prstGeom prst="rect">
            <a:avLst/>
          </a:prstGeom>
        </p:spPr>
      </p:pic>
      <p:pic>
        <p:nvPicPr>
          <p:cNvPr id="9" name="Picture 8"/>
          <p:cNvPicPr>
            <a:picLocks noChangeAspect="1"/>
          </p:cNvPicPr>
          <p:nvPr userDrawn="1"/>
        </p:nvPicPr>
        <p:blipFill>
          <a:blip r:embed="rId4" cstate="print"/>
          <a:stretch>
            <a:fillRect/>
          </a:stretch>
        </p:blipFill>
        <p:spPr>
          <a:xfrm>
            <a:off x="7379174" y="6151783"/>
            <a:ext cx="786452" cy="706218"/>
          </a:xfrm>
          <a:prstGeom prst="rect">
            <a:avLst/>
          </a:prstGeom>
        </p:spPr>
      </p:pic>
      <p:pic>
        <p:nvPicPr>
          <p:cNvPr id="10" name="Picture 9" descr="WHARC LOGO"/>
          <p:cNvPicPr/>
          <p:nvPr userDrawn="1"/>
        </p:nvPicPr>
        <p:blipFill>
          <a:blip r:embed="rId5" cstate="print">
            <a:extLst>
              <a:ext uri="{28A0092B-C50C-407E-A947-70E740481C1C}">
                <a14:useLocalDpi xmlns="" xmlns:a14="http://schemas.microsoft.com/office/drawing/2010/main" val="0"/>
              </a:ext>
            </a:extLst>
          </a:blip>
          <a:srcRect/>
          <a:stretch>
            <a:fillRect/>
          </a:stretch>
        </p:blipFill>
        <p:spPr bwMode="auto">
          <a:xfrm>
            <a:off x="0" y="228600"/>
            <a:ext cx="793804" cy="96012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DFF6C2-901A-41C2-9E94-84DC88E24540}" type="datetimeFigureOut">
              <a:rPr lang="en-US" smtClean="0"/>
              <a:pPr/>
              <a:t>10/11/2018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1F1730-9BA2-4CD7-86A8-93B48EF4640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DFF6C2-901A-41C2-9E94-84DC88E24540}" type="datetimeFigureOut">
              <a:rPr lang="en-US" smtClean="0"/>
              <a:pPr/>
              <a:t>10/11/2018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1F1730-9BA2-4CD7-86A8-93B48EF4640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67409" y="274638"/>
            <a:ext cx="7719390" cy="792162"/>
          </a:xfrm>
          <a:ln w="9525">
            <a:solidFill>
              <a:schemeClr val="tx1"/>
            </a:solidFill>
          </a:ln>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177055"/>
            <a:ext cx="8229600" cy="498698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999966" y="6351657"/>
            <a:ext cx="1623391" cy="365125"/>
          </a:xfrm>
        </p:spPr>
        <p:txBody>
          <a:bodyPr/>
          <a:lstStyle/>
          <a:p>
            <a:fld id="{00DFF6C2-901A-41C2-9E94-84DC88E24540}" type="datetimeFigureOut">
              <a:rPr lang="en-US" smtClean="0"/>
              <a:pPr/>
              <a:t>10/11/2018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305800" y="6356350"/>
            <a:ext cx="381000" cy="365125"/>
          </a:xfrm>
        </p:spPr>
        <p:txBody>
          <a:bodyPr/>
          <a:lstStyle/>
          <a:p>
            <a:fld id="{EB1F1730-9BA2-4CD7-86A8-93B48EF46408}" type="slidenum">
              <a:rPr lang="en-US" smtClean="0"/>
              <a:pPr/>
              <a:t>‹#›</a:t>
            </a:fld>
            <a:endParaRPr lang="en-US"/>
          </a:p>
        </p:txBody>
      </p:sp>
      <p:pic>
        <p:nvPicPr>
          <p:cNvPr id="7" name="Picture 6" descr="WHARC LOGO"/>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60298" y="216935"/>
            <a:ext cx="793804" cy="960120"/>
          </a:xfrm>
          <a:prstGeom prst="rect">
            <a:avLst/>
          </a:prstGeom>
          <a:noFill/>
          <a:ln>
            <a:noFill/>
          </a:ln>
        </p:spPr>
      </p:pic>
      <p:pic>
        <p:nvPicPr>
          <p:cNvPr id="8" name="Picture 7"/>
          <p:cNvPicPr>
            <a:picLocks noChangeAspect="1"/>
          </p:cNvPicPr>
          <p:nvPr userDrawn="1"/>
        </p:nvPicPr>
        <p:blipFill>
          <a:blip r:embed="rId3" cstate="print"/>
          <a:stretch>
            <a:fillRect/>
          </a:stretch>
        </p:blipFill>
        <p:spPr>
          <a:xfrm>
            <a:off x="119270" y="6221741"/>
            <a:ext cx="848139" cy="636260"/>
          </a:xfrm>
          <a:prstGeom prst="rect">
            <a:avLst/>
          </a:prstGeom>
        </p:spPr>
      </p:pic>
      <p:pic>
        <p:nvPicPr>
          <p:cNvPr id="9" name="Picture 8"/>
          <p:cNvPicPr>
            <a:picLocks noChangeAspect="1"/>
          </p:cNvPicPr>
          <p:nvPr userDrawn="1"/>
        </p:nvPicPr>
        <p:blipFill>
          <a:blip r:embed="rId4" cstate="print"/>
          <a:stretch>
            <a:fillRect/>
          </a:stretch>
        </p:blipFill>
        <p:spPr>
          <a:xfrm>
            <a:off x="6337178" y="6164038"/>
            <a:ext cx="938147" cy="693962"/>
          </a:xfrm>
          <a:prstGeom prst="rect">
            <a:avLst/>
          </a:prstGeom>
        </p:spPr>
      </p:pic>
      <p:pic>
        <p:nvPicPr>
          <p:cNvPr id="10" name="Picture 9"/>
          <p:cNvPicPr>
            <a:picLocks noChangeAspect="1"/>
          </p:cNvPicPr>
          <p:nvPr userDrawn="1"/>
        </p:nvPicPr>
        <p:blipFill>
          <a:blip r:embed="rId5" cstate="print"/>
          <a:stretch>
            <a:fillRect/>
          </a:stretch>
        </p:blipFill>
        <p:spPr>
          <a:xfrm>
            <a:off x="7397336" y="6164039"/>
            <a:ext cx="786452" cy="693962"/>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0DFF6C2-901A-41C2-9E94-84DC88E24540}" type="datetimeFigureOut">
              <a:rPr lang="en-US" smtClean="0"/>
              <a:pPr/>
              <a:t>10/11/2018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1F1730-9BA2-4CD7-86A8-93B48EF4640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0DFF6C2-901A-41C2-9E94-84DC88E24540}" type="datetimeFigureOut">
              <a:rPr lang="en-US" smtClean="0"/>
              <a:pPr/>
              <a:t>10/11/2018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1F1730-9BA2-4CD7-86A8-93B48EF4640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n w="12700">
                  <a:solidFill>
                    <a:schemeClr val="tx1"/>
                  </a:solidFill>
                </a:ln>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0DFF6C2-901A-41C2-9E94-84DC88E24540}" type="datetimeFigureOut">
              <a:rPr lang="en-US" smtClean="0"/>
              <a:pPr/>
              <a:t>10/11/2018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B1F1730-9BA2-4CD7-86A8-93B48EF4640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0DFF6C2-901A-41C2-9E94-84DC88E24540}" type="datetimeFigureOut">
              <a:rPr lang="en-US" smtClean="0"/>
              <a:pPr/>
              <a:t>10/11/2018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B1F1730-9BA2-4CD7-86A8-93B48EF4640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DFF6C2-901A-41C2-9E94-84DC88E24540}" type="datetimeFigureOut">
              <a:rPr lang="en-US" smtClean="0"/>
              <a:pPr/>
              <a:t>10/11/2018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B1F1730-9BA2-4CD7-86A8-93B48EF4640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0DFF6C2-901A-41C2-9E94-84DC88E24540}" type="datetimeFigureOut">
              <a:rPr lang="en-US" smtClean="0"/>
              <a:pPr/>
              <a:t>10/11/2018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1F1730-9BA2-4CD7-86A8-93B48EF4640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0DFF6C2-901A-41C2-9E94-84DC88E24540}" type="datetimeFigureOut">
              <a:rPr lang="en-US" smtClean="0"/>
              <a:pPr/>
              <a:t>10/11/2018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1F1730-9BA2-4CD7-86A8-93B48EF4640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DFF6C2-901A-41C2-9E94-84DC88E24540}" type="datetimeFigureOut">
              <a:rPr lang="en-US" smtClean="0"/>
              <a:pPr/>
              <a:t>10/11/2018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1F1730-9BA2-4CD7-86A8-93B48EF4640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90601"/>
            <a:ext cx="7772400" cy="2609850"/>
          </a:xfrm>
        </p:spPr>
        <p:txBody>
          <a:bodyPr>
            <a:normAutofit/>
          </a:bodyPr>
          <a:lstStyle/>
          <a:p>
            <a:r>
              <a:rPr lang="en-GB" sz="3100" dirty="0" smtClean="0"/>
              <a:t>Why Women do not use Primary Health Centres for Skilled Pregnancy Care in Rural Nigeria: Evidence from a Mixed Method Study</a:t>
            </a:r>
            <a:r>
              <a:rPr lang="en-US" dirty="0" smtClean="0"/>
              <a:t/>
            </a:r>
            <a:br>
              <a:rPr lang="en-US" dirty="0" smtClean="0"/>
            </a:br>
            <a:endParaRPr lang="en-US" dirty="0"/>
          </a:p>
        </p:txBody>
      </p:sp>
      <p:sp>
        <p:nvSpPr>
          <p:cNvPr id="3" name="Subtitle 2"/>
          <p:cNvSpPr>
            <a:spLocks noGrp="1"/>
          </p:cNvSpPr>
          <p:nvPr>
            <p:ph type="subTitle" idx="1"/>
          </p:nvPr>
        </p:nvSpPr>
        <p:spPr>
          <a:xfrm>
            <a:off x="914400" y="3124200"/>
            <a:ext cx="7543800" cy="2666999"/>
          </a:xfrm>
        </p:spPr>
        <p:txBody>
          <a:bodyPr>
            <a:noAutofit/>
          </a:bodyPr>
          <a:lstStyle/>
          <a:p>
            <a:r>
              <a:rPr lang="en-GB" sz="1600" baseline="30000" dirty="0" smtClean="0"/>
              <a:t>1, 2</a:t>
            </a:r>
            <a:r>
              <a:rPr lang="en-GB" sz="1600" dirty="0" smtClean="0"/>
              <a:t>Ntoimo </a:t>
            </a:r>
            <a:r>
              <a:rPr lang="en-GB" sz="1600" dirty="0" err="1" smtClean="0"/>
              <a:t>Lorretta</a:t>
            </a:r>
            <a:r>
              <a:rPr lang="en-GB" sz="1600" dirty="0" smtClean="0"/>
              <a:t> Favour C, </a:t>
            </a:r>
            <a:r>
              <a:rPr lang="en-GB" sz="1600" baseline="30000" dirty="0" smtClean="0"/>
              <a:t>1,3,4</a:t>
            </a:r>
            <a:r>
              <a:rPr lang="en-GB" sz="1600" dirty="0" smtClean="0"/>
              <a:t>Okonofua Friday E,  </a:t>
            </a:r>
            <a:r>
              <a:rPr lang="en-GB" sz="1600" baseline="30000" dirty="0" smtClean="0"/>
              <a:t>5</a:t>
            </a:r>
            <a:r>
              <a:rPr lang="en-GB" sz="1600" dirty="0" smtClean="0"/>
              <a:t>Yaya </a:t>
            </a:r>
            <a:r>
              <a:rPr lang="en-GB" sz="1600" dirty="0" err="1" smtClean="0"/>
              <a:t>Sanni</a:t>
            </a:r>
            <a:r>
              <a:rPr lang="en-GB" sz="1600" dirty="0" smtClean="0"/>
              <a:t>, </a:t>
            </a:r>
            <a:r>
              <a:rPr lang="en-GB" sz="1600" baseline="30000" dirty="0" smtClean="0"/>
              <a:t> 1</a:t>
            </a:r>
            <a:r>
              <a:rPr lang="en-GB" sz="1600" dirty="0" smtClean="0"/>
              <a:t>Igboin Brian, </a:t>
            </a:r>
            <a:r>
              <a:rPr lang="en-GB" sz="1600" baseline="30000" dirty="0" smtClean="0"/>
              <a:t>1</a:t>
            </a:r>
            <a:r>
              <a:rPr lang="en-GB" sz="1600" dirty="0" smtClean="0"/>
              <a:t>Anjorin </a:t>
            </a:r>
            <a:r>
              <a:rPr lang="en-GB" sz="1600" dirty="0" err="1" smtClean="0"/>
              <a:t>Seun</a:t>
            </a:r>
            <a:r>
              <a:rPr lang="en-GB" sz="1600" dirty="0" smtClean="0"/>
              <a:t>, </a:t>
            </a:r>
            <a:r>
              <a:rPr lang="en-GB" sz="1600" baseline="30000" dirty="0" smtClean="0"/>
              <a:t>1</a:t>
            </a:r>
            <a:r>
              <a:rPr lang="en-GB" sz="1600" dirty="0" smtClean="0"/>
              <a:t>Ekwo </a:t>
            </a:r>
            <a:r>
              <a:rPr lang="en-GB" sz="1600" dirty="0" err="1" smtClean="0"/>
              <a:t>Chioma</a:t>
            </a:r>
            <a:r>
              <a:rPr lang="en-GB" sz="1600" dirty="0" smtClean="0"/>
              <a:t>, </a:t>
            </a:r>
            <a:r>
              <a:rPr lang="en-GB" sz="1600" baseline="30000" dirty="0" smtClean="0"/>
              <a:t>1</a:t>
            </a:r>
            <a:r>
              <a:rPr lang="en-GB" sz="1600" dirty="0" smtClean="0"/>
              <a:t>Imongan Wilson </a:t>
            </a:r>
            <a:endParaRPr lang="en-US" sz="1600" dirty="0" smtClean="0"/>
          </a:p>
          <a:p>
            <a:r>
              <a:rPr lang="en-GB" sz="1600" dirty="0" smtClean="0"/>
              <a:t> </a:t>
            </a:r>
            <a:endParaRPr lang="en-US" sz="1600" dirty="0" smtClean="0"/>
          </a:p>
          <a:p>
            <a:r>
              <a:rPr lang="en-GB" sz="1600" dirty="0" smtClean="0"/>
              <a:t> </a:t>
            </a:r>
            <a:r>
              <a:rPr lang="en-GB" sz="1600" baseline="30000" dirty="0" smtClean="0"/>
              <a:t>1</a:t>
            </a:r>
            <a:r>
              <a:rPr lang="en-GB" sz="1600" dirty="0" smtClean="0"/>
              <a:t>Women’s Health and Action Research Centre, Benin City; Nigeria,</a:t>
            </a:r>
            <a:r>
              <a:rPr lang="en-GB" sz="1600" baseline="30000" dirty="0" smtClean="0"/>
              <a:t> 2</a:t>
            </a:r>
            <a:r>
              <a:rPr lang="en-GB" sz="1600" dirty="0" smtClean="0"/>
              <a:t>The Federal University, </a:t>
            </a:r>
            <a:r>
              <a:rPr lang="en-GB" sz="1600" dirty="0" err="1" smtClean="0"/>
              <a:t>Oye-Ekiti</a:t>
            </a:r>
            <a:r>
              <a:rPr lang="en-GB" sz="1600" dirty="0" smtClean="0"/>
              <a:t>, </a:t>
            </a:r>
            <a:r>
              <a:rPr lang="en-GB" sz="1600" dirty="0" err="1" smtClean="0"/>
              <a:t>Ekiti</a:t>
            </a:r>
            <a:r>
              <a:rPr lang="en-GB" sz="1600" dirty="0" smtClean="0"/>
              <a:t> State, Nigeria;  </a:t>
            </a:r>
            <a:r>
              <a:rPr lang="en-GB" sz="1600" baseline="30000" dirty="0" smtClean="0"/>
              <a:t>3</a:t>
            </a:r>
            <a:r>
              <a:rPr lang="en-GB" sz="1600" dirty="0" smtClean="0"/>
              <a:t>the University of Medical Sciences, </a:t>
            </a:r>
            <a:r>
              <a:rPr lang="en-GB" sz="1600" dirty="0" err="1" smtClean="0"/>
              <a:t>Ondo</a:t>
            </a:r>
            <a:r>
              <a:rPr lang="en-GB" sz="1600" dirty="0" smtClean="0"/>
              <a:t> City, </a:t>
            </a:r>
            <a:r>
              <a:rPr lang="en-GB" sz="1600" dirty="0" err="1" smtClean="0"/>
              <a:t>Ondo</a:t>
            </a:r>
            <a:r>
              <a:rPr lang="en-GB" sz="1600" dirty="0" smtClean="0"/>
              <a:t> State;  </a:t>
            </a:r>
            <a:r>
              <a:rPr lang="en-GB" sz="1600" baseline="30000" dirty="0" smtClean="0"/>
              <a:t>4</a:t>
            </a:r>
            <a:r>
              <a:rPr lang="en-GB" sz="1600" dirty="0" smtClean="0"/>
              <a:t>the Centre of Excellence in Reproductive Health Innovation (CERHI), University of Benin, Benin City, Nigeria; and </a:t>
            </a:r>
            <a:r>
              <a:rPr lang="en-GB" sz="1600" baseline="30000" dirty="0" smtClean="0"/>
              <a:t>5</a:t>
            </a:r>
            <a:r>
              <a:rPr lang="en-GB" sz="1600" dirty="0" smtClean="0"/>
              <a:t>the University of Ottawa, Ottawa, Canada.</a:t>
            </a:r>
            <a:endParaRPr lang="en-US" sz="1600" dirty="0" smtClean="0"/>
          </a:p>
          <a:p>
            <a:endParaRPr lang="en-US" sz="1600" dirty="0" smtClean="0"/>
          </a:p>
          <a:p>
            <a:r>
              <a:rPr lang="en-US" sz="1600" dirty="0" smtClean="0"/>
              <a:t>5</a:t>
            </a:r>
            <a:r>
              <a:rPr lang="en-US" sz="1600" baseline="30000" dirty="0" smtClean="0"/>
              <a:t>th</a:t>
            </a:r>
            <a:r>
              <a:rPr lang="en-US" sz="1600" dirty="0" smtClean="0"/>
              <a:t> Global Symposium on Health Systems Research</a:t>
            </a:r>
            <a:br>
              <a:rPr lang="en-US" sz="1600" dirty="0" smtClean="0"/>
            </a:br>
            <a:r>
              <a:rPr lang="en-US" sz="1600" dirty="0" smtClean="0"/>
              <a:t>ACC Liverpool 8-12 October 2018</a:t>
            </a:r>
          </a:p>
        </p:txBody>
      </p:sp>
      <p:pic>
        <p:nvPicPr>
          <p:cNvPr id="4" name="Picture 3" descr="C:\Users\friday\AppData\Local\Microsoft\Windows\Temporary Internet Files\Content.IE5\5MMUAB6Q\Logo uOttawa.jpg"/>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1142" y="5646458"/>
            <a:ext cx="1422850" cy="1287742"/>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1523999" cy="533400"/>
          </a:xfrm>
        </p:spPr>
        <p:txBody>
          <a:bodyPr>
            <a:normAutofit/>
          </a:bodyPr>
          <a:lstStyle/>
          <a:p>
            <a:r>
              <a:rPr lang="en-US" sz="2800" b="1" dirty="0" smtClean="0"/>
              <a:t>Results</a:t>
            </a:r>
            <a:endParaRPr lang="en-US" sz="2800" b="1" dirty="0"/>
          </a:p>
        </p:txBody>
      </p:sp>
      <p:sp>
        <p:nvSpPr>
          <p:cNvPr id="5" name="Content Placeholder 4"/>
          <p:cNvSpPr>
            <a:spLocks noGrp="1"/>
          </p:cNvSpPr>
          <p:nvPr>
            <p:ph idx="1"/>
          </p:nvPr>
        </p:nvSpPr>
        <p:spPr>
          <a:xfrm>
            <a:off x="3429000" y="273050"/>
            <a:ext cx="5257800" cy="6356350"/>
          </a:xfrm>
        </p:spPr>
        <p:txBody>
          <a:bodyPr>
            <a:normAutofit fontScale="70000" lnSpcReduction="20000"/>
          </a:bodyPr>
          <a:lstStyle/>
          <a:p>
            <a:pPr algn="just"/>
            <a:r>
              <a:rPr lang="en-US" sz="3400" dirty="0" smtClean="0"/>
              <a:t>“</a:t>
            </a:r>
            <a:r>
              <a:rPr lang="en-US" sz="3600" dirty="0" smtClean="0"/>
              <a:t>Like the time I gave birth, I was in </a:t>
            </a:r>
            <a:r>
              <a:rPr lang="en-US" sz="3600" dirty="0" err="1" smtClean="0"/>
              <a:t>labour</a:t>
            </a:r>
            <a:r>
              <a:rPr lang="en-US" sz="3600" dirty="0" smtClean="0"/>
              <a:t>, by the time I was pushing for the baby to come out I did not see the nurses again. I started shouting on them to come ... When they heard that, they came and started telling me that they are sorry, with that kind of experience I don’t think I will go there next time” (FGD01, women &lt;31 years old, ESE).</a:t>
            </a:r>
          </a:p>
          <a:p>
            <a:pPr algn="just"/>
            <a:r>
              <a:rPr lang="en-US" sz="3600" dirty="0" smtClean="0"/>
              <a:t>“</a:t>
            </a:r>
            <a:r>
              <a:rPr lang="en-US" dirty="0" smtClean="0"/>
              <a:t>There’s a woman who was here but now transferred. When she was here, there were no complains … But today, people complain bitterly. So the few women that still attend the health centre are just those that are new in this community. Those who understand how they operate in this health centre do not go there any more” (FGD04, men 40-54 years old, ESE). </a:t>
            </a:r>
          </a:p>
          <a:p>
            <a:pPr algn="just"/>
            <a:endParaRPr lang="en-US" sz="3600" dirty="0" smtClean="0"/>
          </a:p>
          <a:p>
            <a:pPr lvl="0" algn="just"/>
            <a:endParaRPr lang="en-US" sz="3400" dirty="0" smtClean="0"/>
          </a:p>
          <a:p>
            <a:pPr lvl="0" algn="just">
              <a:buNone/>
            </a:pPr>
            <a:endParaRPr lang="en-US" sz="3400" dirty="0" smtClean="0"/>
          </a:p>
          <a:p>
            <a:endParaRPr lang="en-US" dirty="0"/>
          </a:p>
        </p:txBody>
      </p:sp>
      <p:sp>
        <p:nvSpPr>
          <p:cNvPr id="6" name="Text Placeholder 5"/>
          <p:cNvSpPr>
            <a:spLocks noGrp="1"/>
          </p:cNvSpPr>
          <p:nvPr>
            <p:ph type="body" sz="half" idx="2"/>
          </p:nvPr>
        </p:nvSpPr>
        <p:spPr>
          <a:xfrm>
            <a:off x="457200" y="990600"/>
            <a:ext cx="3008313" cy="5181600"/>
          </a:xfrm>
        </p:spPr>
        <p:txBody>
          <a:bodyPr>
            <a:normAutofit/>
          </a:bodyPr>
          <a:lstStyle/>
          <a:p>
            <a:pPr lvl="0"/>
            <a:r>
              <a:rPr lang="en-US" sz="3200" dirty="0" smtClean="0"/>
              <a:t>Poor quality of care</a:t>
            </a:r>
            <a:endParaRPr lang="en-US" dirty="0" smtClean="0"/>
          </a:p>
          <a:p>
            <a:pPr lvl="0">
              <a:buFont typeface="Wingdings" pitchFamily="2" charset="2"/>
              <a:buChar char="q"/>
            </a:pPr>
            <a:r>
              <a:rPr lang="en-US" sz="2000" dirty="0" smtClean="0"/>
              <a:t>Abusive care by health providers</a:t>
            </a:r>
          </a:p>
          <a:p>
            <a:pPr>
              <a:buFont typeface="Wingdings" pitchFamily="2" charset="2"/>
              <a:buChar char="q"/>
            </a:pPr>
            <a:r>
              <a:rPr lang="en-US" sz="2000" dirty="0" smtClean="0"/>
              <a:t>Incompetent providers</a:t>
            </a:r>
          </a:p>
          <a:p>
            <a:pPr>
              <a:buFont typeface="Wingdings" pitchFamily="2" charset="2"/>
              <a:buChar char="q"/>
            </a:pPr>
            <a:r>
              <a:rPr lang="en-US" sz="2000" dirty="0" smtClean="0"/>
              <a:t>Inadequate drugs &amp; consumables </a:t>
            </a:r>
          </a:p>
          <a:p>
            <a:pPr lvl="0">
              <a:buFont typeface="Wingdings" pitchFamily="2" charset="2"/>
              <a:buChar char="q"/>
            </a:pPr>
            <a:r>
              <a:rPr lang="en-US" sz="2000" dirty="0" smtClean="0"/>
              <a:t>Providers not in sufficient numbers</a:t>
            </a:r>
          </a:p>
          <a:p>
            <a:pPr lvl="0">
              <a:buFont typeface="Wingdings" pitchFamily="2" charset="2"/>
              <a:buChar char="q"/>
            </a:pPr>
            <a:r>
              <a:rPr lang="en-US" sz="2000" dirty="0" smtClean="0"/>
              <a:t>Providers not always available</a:t>
            </a:r>
          </a:p>
          <a:p>
            <a:pPr lvl="0">
              <a:buFont typeface="Wingdings" pitchFamily="2" charset="2"/>
              <a:buChar char="q"/>
            </a:pPr>
            <a:r>
              <a:rPr lang="en-US" sz="2000" dirty="0" smtClean="0"/>
              <a:t>Long waiting time</a:t>
            </a:r>
          </a:p>
          <a:p>
            <a:pPr lvl="0">
              <a:buFont typeface="Wingdings" pitchFamily="2" charset="2"/>
              <a:buChar char="q"/>
            </a:pPr>
            <a:r>
              <a:rPr lang="en-US" sz="2000" dirty="0" smtClean="0"/>
              <a:t>Inappropriate referral</a:t>
            </a:r>
          </a:p>
          <a:p>
            <a:endParaRPr lang="en-US" dirty="0"/>
          </a:p>
        </p:txBody>
      </p:sp>
      <p:pic>
        <p:nvPicPr>
          <p:cNvPr id="5017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8387" y="6055630"/>
            <a:ext cx="882213" cy="80237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42397280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1523999" cy="533400"/>
          </a:xfrm>
        </p:spPr>
        <p:txBody>
          <a:bodyPr>
            <a:normAutofit/>
          </a:bodyPr>
          <a:lstStyle/>
          <a:p>
            <a:r>
              <a:rPr lang="en-US" sz="2800" b="1" dirty="0" smtClean="0"/>
              <a:t>Results</a:t>
            </a:r>
            <a:endParaRPr lang="en-US" sz="2800" b="1" dirty="0"/>
          </a:p>
        </p:txBody>
      </p:sp>
      <p:sp>
        <p:nvSpPr>
          <p:cNvPr id="5" name="Content Placeholder 4"/>
          <p:cNvSpPr>
            <a:spLocks noGrp="1"/>
          </p:cNvSpPr>
          <p:nvPr>
            <p:ph idx="1"/>
          </p:nvPr>
        </p:nvSpPr>
        <p:spPr>
          <a:xfrm>
            <a:off x="3429000" y="273050"/>
            <a:ext cx="5257800" cy="6356350"/>
          </a:xfrm>
        </p:spPr>
        <p:txBody>
          <a:bodyPr>
            <a:normAutofit fontScale="77500" lnSpcReduction="20000"/>
          </a:bodyPr>
          <a:lstStyle/>
          <a:p>
            <a:pPr algn="just"/>
            <a:r>
              <a:rPr lang="en-US" sz="3400" dirty="0" smtClean="0"/>
              <a:t>“</a:t>
            </a:r>
            <a:r>
              <a:rPr lang="en-US" sz="3600" dirty="0" smtClean="0"/>
              <a:t>You see en, if you take a view of this community as a whole we have no industry, factory or something. We are all farmers and farmers depends on annual harvest ... Now, for a farmer to have even Naira50(US$0.1)  in his pocket is rare not to talk of the other children how to feed them, and you thinking of transport to a PHC. So, unless you go into borrowing from meeting [contributory fund] before you can get money to use a PHC” (FGD03, men &lt;40 years old, ETE). </a:t>
            </a:r>
          </a:p>
          <a:p>
            <a:pPr algn="just"/>
            <a:endParaRPr lang="en-US" sz="3600" dirty="0" smtClean="0"/>
          </a:p>
          <a:p>
            <a:pPr lvl="0" algn="just"/>
            <a:endParaRPr lang="en-US" sz="3400" dirty="0" smtClean="0"/>
          </a:p>
          <a:p>
            <a:pPr lvl="0" algn="just">
              <a:buNone/>
            </a:pPr>
            <a:endParaRPr lang="en-US" sz="3400" dirty="0" smtClean="0"/>
          </a:p>
          <a:p>
            <a:endParaRPr lang="en-US" dirty="0"/>
          </a:p>
        </p:txBody>
      </p:sp>
      <p:sp>
        <p:nvSpPr>
          <p:cNvPr id="6" name="Text Placeholder 5"/>
          <p:cNvSpPr>
            <a:spLocks noGrp="1"/>
          </p:cNvSpPr>
          <p:nvPr>
            <p:ph type="body" sz="half" idx="2"/>
          </p:nvPr>
        </p:nvSpPr>
        <p:spPr>
          <a:xfrm>
            <a:off x="457200" y="990600"/>
            <a:ext cx="3008313" cy="5181600"/>
          </a:xfrm>
        </p:spPr>
        <p:txBody>
          <a:bodyPr>
            <a:normAutofit/>
          </a:bodyPr>
          <a:lstStyle/>
          <a:p>
            <a:pPr lvl="0"/>
            <a:r>
              <a:rPr lang="en-US" sz="3200" dirty="0" smtClean="0"/>
              <a:t>Direct cost of care</a:t>
            </a:r>
            <a:endParaRPr lang="en-US" dirty="0" smtClean="0"/>
          </a:p>
          <a:p>
            <a:pPr lvl="0">
              <a:buFont typeface="Wingdings" pitchFamily="2" charset="2"/>
              <a:buChar char="q"/>
            </a:pPr>
            <a:r>
              <a:rPr lang="en-US" sz="2800" dirty="0" smtClean="0"/>
              <a:t>Inability to pay even when cost is not excessive</a:t>
            </a:r>
          </a:p>
          <a:p>
            <a:pPr lvl="0">
              <a:buFont typeface="Wingdings" pitchFamily="2" charset="2"/>
              <a:buChar char="q"/>
            </a:pPr>
            <a:r>
              <a:rPr lang="en-US" sz="2800" dirty="0" smtClean="0"/>
              <a:t>Introduction of informal payments by staff</a:t>
            </a:r>
          </a:p>
          <a:p>
            <a:endParaRPr lang="en-US" dirty="0"/>
          </a:p>
        </p:txBody>
      </p:sp>
      <p:pic>
        <p:nvPicPr>
          <p:cNvPr id="5017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8387" y="6055630"/>
            <a:ext cx="882213" cy="80237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42397280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1523999" cy="533400"/>
          </a:xfrm>
        </p:spPr>
        <p:txBody>
          <a:bodyPr>
            <a:normAutofit/>
          </a:bodyPr>
          <a:lstStyle/>
          <a:p>
            <a:r>
              <a:rPr lang="en-US" sz="2800" b="1" dirty="0" smtClean="0"/>
              <a:t>Results</a:t>
            </a:r>
            <a:endParaRPr lang="en-US" sz="2800" b="1" dirty="0"/>
          </a:p>
        </p:txBody>
      </p:sp>
      <p:sp>
        <p:nvSpPr>
          <p:cNvPr id="5" name="Content Placeholder 4"/>
          <p:cNvSpPr>
            <a:spLocks noGrp="1"/>
          </p:cNvSpPr>
          <p:nvPr>
            <p:ph idx="1"/>
          </p:nvPr>
        </p:nvSpPr>
        <p:spPr>
          <a:xfrm>
            <a:off x="3429000" y="273050"/>
            <a:ext cx="5257800" cy="6356350"/>
          </a:xfrm>
        </p:spPr>
        <p:txBody>
          <a:bodyPr>
            <a:normAutofit fontScale="77500" lnSpcReduction="20000"/>
          </a:bodyPr>
          <a:lstStyle/>
          <a:p>
            <a:pPr algn="just"/>
            <a:r>
              <a:rPr lang="en-US" sz="3400" dirty="0" smtClean="0"/>
              <a:t>“</a:t>
            </a:r>
            <a:r>
              <a:rPr lang="en-US" sz="3600" dirty="0" smtClean="0"/>
              <a:t>What I think of these issues eh! like this our [PHC centre] why we don't normally go there again, the problem we have, if a woman falls into </a:t>
            </a:r>
            <a:r>
              <a:rPr lang="en-US" sz="3600" dirty="0" err="1" smtClean="0"/>
              <a:t>labour</a:t>
            </a:r>
            <a:r>
              <a:rPr lang="en-US" sz="3600" dirty="0" smtClean="0"/>
              <a:t> at night, you cannot  say let  me rush to the health centre we don't even have light, no generator, everywhere is bush, that is the problem we always have for that primary healthcare centre, everywhere looks dirty and no light, you can't even say you are in </a:t>
            </a:r>
            <a:r>
              <a:rPr lang="en-US" sz="3600" dirty="0" err="1" smtClean="0"/>
              <a:t>labour</a:t>
            </a:r>
            <a:r>
              <a:rPr lang="en-US" sz="3600" dirty="0" smtClean="0"/>
              <a:t> in the night and you rush there, that is the problem we always have there” (FGD01, women &lt;31 years old, ETE). </a:t>
            </a:r>
          </a:p>
          <a:p>
            <a:pPr algn="just"/>
            <a:endParaRPr lang="en-US" sz="3600" dirty="0" smtClean="0"/>
          </a:p>
          <a:p>
            <a:pPr algn="just"/>
            <a:endParaRPr lang="en-US" sz="3600" dirty="0" smtClean="0"/>
          </a:p>
          <a:p>
            <a:pPr lvl="0" algn="just"/>
            <a:endParaRPr lang="en-US" sz="3400" dirty="0" smtClean="0"/>
          </a:p>
          <a:p>
            <a:pPr lvl="0" algn="just">
              <a:buNone/>
            </a:pPr>
            <a:endParaRPr lang="en-US" sz="3400" dirty="0" smtClean="0"/>
          </a:p>
          <a:p>
            <a:endParaRPr lang="en-US" dirty="0"/>
          </a:p>
        </p:txBody>
      </p:sp>
      <p:sp>
        <p:nvSpPr>
          <p:cNvPr id="6" name="Text Placeholder 5"/>
          <p:cNvSpPr>
            <a:spLocks noGrp="1"/>
          </p:cNvSpPr>
          <p:nvPr>
            <p:ph type="body" sz="half" idx="2"/>
          </p:nvPr>
        </p:nvSpPr>
        <p:spPr>
          <a:xfrm>
            <a:off x="457200" y="990600"/>
            <a:ext cx="3008313" cy="5181600"/>
          </a:xfrm>
        </p:spPr>
        <p:txBody>
          <a:bodyPr>
            <a:normAutofit/>
          </a:bodyPr>
          <a:lstStyle/>
          <a:p>
            <a:pPr lvl="0"/>
            <a:r>
              <a:rPr lang="en-US" sz="3200" dirty="0" smtClean="0"/>
              <a:t>PHC Environment/Facilities</a:t>
            </a:r>
            <a:endParaRPr lang="en-US" dirty="0" smtClean="0"/>
          </a:p>
          <a:p>
            <a:endParaRPr lang="en-US" dirty="0"/>
          </a:p>
        </p:txBody>
      </p:sp>
      <p:pic>
        <p:nvPicPr>
          <p:cNvPr id="5017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8387" y="6055630"/>
            <a:ext cx="882213" cy="80237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42397280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  &amp; Conclusion</a:t>
            </a:r>
            <a:endParaRPr lang="en-US" dirty="0"/>
          </a:p>
        </p:txBody>
      </p:sp>
      <p:sp>
        <p:nvSpPr>
          <p:cNvPr id="3" name="Content Placeholder 2"/>
          <p:cNvSpPr>
            <a:spLocks noGrp="1"/>
          </p:cNvSpPr>
          <p:nvPr>
            <p:ph idx="1"/>
          </p:nvPr>
        </p:nvSpPr>
        <p:spPr>
          <a:xfrm>
            <a:off x="457200" y="1600200"/>
            <a:ext cx="8229600" cy="4876800"/>
          </a:xfrm>
        </p:spPr>
        <p:txBody>
          <a:bodyPr>
            <a:normAutofit lnSpcReduction="10000"/>
          </a:bodyPr>
          <a:lstStyle/>
          <a:p>
            <a:pPr algn="just"/>
            <a:r>
              <a:rPr lang="en-US" sz="3600" dirty="0" smtClean="0"/>
              <a:t>The results of this study have implications for health systems reforms for the prevention of maternal mortality in Nigeria.  </a:t>
            </a:r>
          </a:p>
          <a:p>
            <a:pPr algn="just"/>
            <a:r>
              <a:rPr lang="en-US" sz="3600" dirty="0" smtClean="0"/>
              <a:t>Low skilled birth attendance </a:t>
            </a:r>
          </a:p>
          <a:p>
            <a:pPr algn="just"/>
            <a:r>
              <a:rPr lang="en-US" sz="3600" dirty="0" smtClean="0"/>
              <a:t>The use of PHCs - best opportunity to increase the access to skilled pregnancy care</a:t>
            </a:r>
          </a:p>
          <a:p>
            <a:pPr algn="just">
              <a:buNone/>
            </a:pPr>
            <a:r>
              <a:rPr lang="en-US" dirty="0" smtClean="0"/>
              <a:t> </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Takeaways</a:t>
            </a:r>
            <a:endParaRPr lang="en-US" dirty="0"/>
          </a:p>
        </p:txBody>
      </p:sp>
      <p:sp>
        <p:nvSpPr>
          <p:cNvPr id="3" name="Content Placeholder 2"/>
          <p:cNvSpPr>
            <a:spLocks noGrp="1"/>
          </p:cNvSpPr>
          <p:nvPr>
            <p:ph idx="1"/>
          </p:nvPr>
        </p:nvSpPr>
        <p:spPr>
          <a:xfrm>
            <a:off x="457200" y="1177055"/>
            <a:ext cx="8229600" cy="5147545"/>
          </a:xfrm>
        </p:spPr>
        <p:txBody>
          <a:bodyPr>
            <a:normAutofit/>
          </a:bodyPr>
          <a:lstStyle/>
          <a:p>
            <a:pPr algn="just"/>
            <a:r>
              <a:rPr lang="en-US" sz="3600" dirty="0" smtClean="0"/>
              <a:t>T</a:t>
            </a:r>
            <a:r>
              <a:rPr lang="en-US" sz="3600" dirty="0" smtClean="0"/>
              <a:t>he </a:t>
            </a:r>
            <a:r>
              <a:rPr lang="en-US" sz="3600" dirty="0" smtClean="0"/>
              <a:t>evidence from this study suggests that women will not use PHCs for care if they cannot </a:t>
            </a:r>
            <a:r>
              <a:rPr lang="en-US" sz="3600" b="1" dirty="0" smtClean="0"/>
              <a:t>physically access the health facilities</a:t>
            </a:r>
            <a:r>
              <a:rPr lang="en-US" sz="3600" dirty="0" smtClean="0"/>
              <a:t> and if the PHCs </a:t>
            </a:r>
            <a:r>
              <a:rPr lang="en-US" sz="3600" b="1" dirty="0" smtClean="0"/>
              <a:t>offer low and non-respectful care.</a:t>
            </a:r>
          </a:p>
          <a:p>
            <a:pPr algn="just"/>
            <a:r>
              <a:rPr lang="en-US" sz="3600" dirty="0" smtClean="0"/>
              <a:t> Policies and </a:t>
            </a:r>
            <a:r>
              <a:rPr lang="en-US" sz="3600" dirty="0" err="1" smtClean="0"/>
              <a:t>programmes</a:t>
            </a:r>
            <a:r>
              <a:rPr lang="en-US" sz="3600" dirty="0" smtClean="0"/>
              <a:t> based on the revitalization of PHCs</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838200" y="1600200"/>
            <a:ext cx="7391400" cy="4525963"/>
          </a:xfrm>
        </p:spPr>
        <p:txBody>
          <a:bodyPr/>
          <a:lstStyle/>
          <a:p>
            <a:pPr algn="ctr">
              <a:buNone/>
            </a:pPr>
            <a:endParaRPr lang="en-US" dirty="0" smtClean="0">
              <a:latin typeface="Bernard MT Condensed" pitchFamily="18" charset="0"/>
            </a:endParaRPr>
          </a:p>
          <a:p>
            <a:pPr algn="ctr">
              <a:buNone/>
            </a:pPr>
            <a:endParaRPr lang="en-US" dirty="0" smtClean="0">
              <a:latin typeface="Bernard MT Condensed" pitchFamily="18" charset="0"/>
            </a:endParaRPr>
          </a:p>
          <a:p>
            <a:pPr algn="ctr">
              <a:buNone/>
            </a:pPr>
            <a:r>
              <a:rPr lang="en-US" dirty="0" smtClean="0">
                <a:latin typeface="Bernard MT Condensed" pitchFamily="18" charset="0"/>
              </a:rPr>
              <a:t>I thank you all for listening</a:t>
            </a:r>
            <a:endParaRPr lang="en-US" dirty="0">
              <a:latin typeface="Bernard MT Condensed"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Outline</a:t>
            </a:r>
            <a:endParaRPr lang="en-US" b="1" dirty="0"/>
          </a:p>
        </p:txBody>
      </p:sp>
      <p:sp>
        <p:nvSpPr>
          <p:cNvPr id="3" name="Content Placeholder 2"/>
          <p:cNvSpPr>
            <a:spLocks noGrp="1"/>
          </p:cNvSpPr>
          <p:nvPr>
            <p:ph idx="1"/>
          </p:nvPr>
        </p:nvSpPr>
        <p:spPr>
          <a:xfrm>
            <a:off x="485774" y="1600200"/>
            <a:ext cx="8229600" cy="3699745"/>
          </a:xfrm>
        </p:spPr>
        <p:txBody>
          <a:bodyPr>
            <a:normAutofit/>
          </a:bodyPr>
          <a:lstStyle/>
          <a:p>
            <a:r>
              <a:rPr lang="en-US" dirty="0" smtClean="0"/>
              <a:t>Background</a:t>
            </a:r>
          </a:p>
          <a:p>
            <a:r>
              <a:rPr lang="en-US" dirty="0" smtClean="0"/>
              <a:t>Study Objectives </a:t>
            </a:r>
          </a:p>
          <a:p>
            <a:r>
              <a:rPr lang="en-US" dirty="0" smtClean="0"/>
              <a:t>Methods</a:t>
            </a:r>
          </a:p>
          <a:p>
            <a:r>
              <a:rPr lang="en-US" dirty="0" smtClean="0"/>
              <a:t>Results</a:t>
            </a:r>
          </a:p>
          <a:p>
            <a:r>
              <a:rPr lang="en-US" dirty="0" smtClean="0"/>
              <a:t>Conclusion </a:t>
            </a:r>
          </a:p>
          <a:p>
            <a:endParaRPr lang="en-US" dirty="0"/>
          </a:p>
        </p:txBody>
      </p:sp>
      <p:pic>
        <p:nvPicPr>
          <p:cNvPr id="409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6200" y="5890639"/>
            <a:ext cx="1293500" cy="96736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Background</a:t>
            </a:r>
            <a:endParaRPr lang="en-US" b="1" dirty="0"/>
          </a:p>
        </p:txBody>
      </p:sp>
      <p:sp>
        <p:nvSpPr>
          <p:cNvPr id="3" name="Content Placeholder 2"/>
          <p:cNvSpPr>
            <a:spLocks noGrp="1"/>
          </p:cNvSpPr>
          <p:nvPr>
            <p:ph idx="1"/>
          </p:nvPr>
        </p:nvSpPr>
        <p:spPr/>
        <p:txBody>
          <a:bodyPr>
            <a:normAutofit/>
          </a:bodyPr>
          <a:lstStyle/>
          <a:p>
            <a:pPr algn="just"/>
            <a:r>
              <a:rPr lang="en-CA" sz="4000" dirty="0" smtClean="0"/>
              <a:t>Maternal </a:t>
            </a:r>
            <a:r>
              <a:rPr lang="en-CA" sz="4000" dirty="0"/>
              <a:t>mortality </a:t>
            </a:r>
            <a:r>
              <a:rPr lang="en-CA" sz="4000" dirty="0" smtClean="0"/>
              <a:t>in Nigeria </a:t>
            </a:r>
          </a:p>
          <a:p>
            <a:pPr algn="just"/>
            <a:r>
              <a:rPr lang="en-CA" sz="4000" dirty="0" smtClean="0"/>
              <a:t>Where do these deaths occur &amp; why</a:t>
            </a:r>
            <a:endParaRPr lang="en-US" sz="4000" dirty="0"/>
          </a:p>
          <a:p>
            <a:pPr algn="just"/>
            <a:r>
              <a:rPr lang="en-CA" sz="4000" dirty="0" smtClean="0"/>
              <a:t>The Government of Nigeria – priority &amp; strategy for maternal and child health</a:t>
            </a:r>
          </a:p>
          <a:p>
            <a:pPr algn="just"/>
            <a:r>
              <a:rPr lang="en-CA" sz="4000" dirty="0" smtClean="0"/>
              <a:t>PHCs  -  health system in Nigeria.</a:t>
            </a:r>
          </a:p>
          <a:p>
            <a:pPr algn="just"/>
            <a:r>
              <a:rPr lang="en-CA" sz="4000" dirty="0" smtClean="0"/>
              <a:t>Underutilization of PHCs </a:t>
            </a:r>
          </a:p>
          <a:p>
            <a:endParaRPr lang="en-US" dirty="0"/>
          </a:p>
        </p:txBody>
      </p:sp>
      <p:pic>
        <p:nvPicPr>
          <p:cNvPr id="512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6200" y="6058528"/>
            <a:ext cx="1069008" cy="79947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7854982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Study Objective</a:t>
            </a:r>
            <a:endParaRPr lang="en-US" b="1" dirty="0"/>
          </a:p>
        </p:txBody>
      </p:sp>
      <p:sp>
        <p:nvSpPr>
          <p:cNvPr id="3" name="Content Placeholder 2"/>
          <p:cNvSpPr>
            <a:spLocks noGrp="1"/>
          </p:cNvSpPr>
          <p:nvPr>
            <p:ph idx="1"/>
          </p:nvPr>
        </p:nvSpPr>
        <p:spPr/>
        <p:txBody>
          <a:bodyPr/>
          <a:lstStyle/>
          <a:p>
            <a:pPr marL="0" indent="0">
              <a:buNone/>
            </a:pPr>
            <a:r>
              <a:rPr lang="en-GB" dirty="0" smtClean="0"/>
              <a:t>The objective of this study was to investigate the reasons why women do not use PHCs, in order to elicit evidence for interventions to increase women’s access to skilled pregnancy care provided in primary health centres. </a:t>
            </a:r>
            <a:endParaRPr lang="en-US" dirty="0" smtClean="0"/>
          </a:p>
          <a:p>
            <a:pPr marL="0" indent="0">
              <a:buNone/>
            </a:pPr>
            <a:endParaRPr lang="en-US" dirty="0"/>
          </a:p>
        </p:txBody>
      </p:sp>
      <p:pic>
        <p:nvPicPr>
          <p:cNvPr id="717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5565775"/>
            <a:ext cx="1420813" cy="12922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1476158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Methods</a:t>
            </a:r>
            <a:endParaRPr lang="en-US" b="1" dirty="0"/>
          </a:p>
        </p:txBody>
      </p:sp>
      <p:sp>
        <p:nvSpPr>
          <p:cNvPr id="3" name="Content Placeholder 2"/>
          <p:cNvSpPr>
            <a:spLocks noGrp="1"/>
          </p:cNvSpPr>
          <p:nvPr>
            <p:ph idx="1"/>
          </p:nvPr>
        </p:nvSpPr>
        <p:spPr/>
        <p:txBody>
          <a:bodyPr>
            <a:normAutofit/>
          </a:bodyPr>
          <a:lstStyle/>
          <a:p>
            <a:r>
              <a:rPr lang="en-GB" sz="4400" dirty="0" smtClean="0"/>
              <a:t>Study Design – Mixed method</a:t>
            </a:r>
          </a:p>
          <a:p>
            <a:r>
              <a:rPr lang="en-GB" sz="4400" dirty="0" smtClean="0"/>
              <a:t>Location – Edo State, Nigeria</a:t>
            </a:r>
          </a:p>
          <a:p>
            <a:r>
              <a:rPr lang="en-GB" sz="4400" dirty="0" smtClean="0"/>
              <a:t>Data Source – FGDs, Household Survey </a:t>
            </a:r>
            <a:endParaRPr lang="en-US" sz="4400" dirty="0" smtClean="0"/>
          </a:p>
          <a:p>
            <a:r>
              <a:rPr lang="en-US" sz="4400" dirty="0" smtClean="0"/>
              <a:t>Data Analysis - quantitative</a:t>
            </a:r>
          </a:p>
          <a:p>
            <a:pPr>
              <a:buNone/>
            </a:pPr>
            <a:endParaRPr lang="en-US" dirty="0" smtClean="0"/>
          </a:p>
        </p:txBody>
      </p:sp>
      <p:pic>
        <p:nvPicPr>
          <p:cNvPr id="1126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7094" y="5790045"/>
            <a:ext cx="1174225" cy="106795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2713126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524" y="228600"/>
            <a:ext cx="7847275" cy="762000"/>
          </a:xfrm>
        </p:spPr>
        <p:txBody>
          <a:bodyPr>
            <a:normAutofit/>
          </a:bodyPr>
          <a:lstStyle/>
          <a:p>
            <a:r>
              <a:rPr lang="en-US" sz="4000" b="1" dirty="0" smtClean="0"/>
              <a:t>Results</a:t>
            </a:r>
            <a:endParaRPr lang="en-US" sz="4000" b="1" dirty="0"/>
          </a:p>
        </p:txBody>
      </p:sp>
      <p:sp>
        <p:nvSpPr>
          <p:cNvPr id="9" name="Text Placeholder 2"/>
          <p:cNvSpPr txBox="1">
            <a:spLocks/>
          </p:cNvSpPr>
          <p:nvPr/>
        </p:nvSpPr>
        <p:spPr>
          <a:xfrm>
            <a:off x="457200" y="1295400"/>
            <a:ext cx="4040188" cy="639762"/>
          </a:xfrm>
          <a:prstGeom prst="rect">
            <a:avLst/>
          </a:prstGeom>
        </p:spPr>
        <p:txBody>
          <a:bodyPr vert="horz" lIns="91440" tIns="45720" rIns="91440" bIns="45720" rtlCol="0">
            <a:no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Place of Delivery - Recent Births (n=1314)</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10" name="Content Placeholder 6"/>
          <p:cNvGraphicFramePr>
            <a:graphicFrameLocks noGrp="1"/>
          </p:cNvGraphicFramePr>
          <p:nvPr>
            <p:ph sz="half" idx="4294967295"/>
          </p:nvPr>
        </p:nvGraphicFramePr>
        <p:xfrm>
          <a:off x="457200" y="2174875"/>
          <a:ext cx="4040188" cy="3951288"/>
        </p:xfrm>
        <a:graphic>
          <a:graphicData uri="http://schemas.openxmlformats.org/drawingml/2006/chart">
            <c:chart xmlns:c="http://schemas.openxmlformats.org/drawingml/2006/chart" xmlns:r="http://schemas.openxmlformats.org/officeDocument/2006/relationships" r:id="rId2"/>
          </a:graphicData>
        </a:graphic>
      </p:graphicFrame>
      <p:sp>
        <p:nvSpPr>
          <p:cNvPr id="11" name="Content Placeholder 11"/>
          <p:cNvSpPr>
            <a:spLocks noGrp="1"/>
          </p:cNvSpPr>
          <p:nvPr>
            <p:ph sz="quarter" idx="4294967295"/>
          </p:nvPr>
        </p:nvSpPr>
        <p:spPr>
          <a:xfrm>
            <a:off x="4800600" y="1493837"/>
            <a:ext cx="3886200" cy="4678363"/>
          </a:xfrm>
          <a:prstGeom prst="rect">
            <a:avLst/>
          </a:prstGeom>
        </p:spPr>
        <p:txBody>
          <a:bodyPr>
            <a:normAutofit fontScale="85000" lnSpcReduction="20000"/>
          </a:bodyPr>
          <a:lstStyle/>
          <a:p>
            <a:r>
              <a:rPr lang="en-US" dirty="0" smtClean="0"/>
              <a:t>62.1% of currently pregnant women were receiving ANC.</a:t>
            </a:r>
          </a:p>
          <a:p>
            <a:r>
              <a:rPr lang="en-US" dirty="0" smtClean="0"/>
              <a:t>Of this 62.1%, the majority (82.9%)use the PHC in their communities or a nearby community.</a:t>
            </a:r>
          </a:p>
          <a:p>
            <a:r>
              <a:rPr lang="en-US" dirty="0" smtClean="0"/>
              <a:t>Most recent birth - 46.6% gave birth in a PHC</a:t>
            </a:r>
          </a:p>
          <a:p>
            <a:r>
              <a:rPr lang="en-US" dirty="0" smtClean="0"/>
              <a:t>24.8% gave birth at home or with a TBA</a:t>
            </a:r>
          </a:p>
          <a:p>
            <a:endParaRPr lang="en-US" dirty="0"/>
          </a:p>
        </p:txBody>
      </p:sp>
      <p:pic>
        <p:nvPicPr>
          <p:cNvPr id="19458"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77" y="6013791"/>
            <a:ext cx="1067477" cy="97086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5816038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2"/>
          <p:cNvSpPr txBox="1">
            <a:spLocks/>
          </p:cNvSpPr>
          <p:nvPr/>
        </p:nvSpPr>
        <p:spPr>
          <a:xfrm>
            <a:off x="457200" y="1295400"/>
            <a:ext cx="4040188" cy="639762"/>
          </a:xfrm>
          <a:prstGeom prst="rect">
            <a:avLst/>
          </a:prstGeom>
        </p:spPr>
        <p:txBody>
          <a:bodyPr vert="horz" lIns="91440" tIns="45720" rIns="91440" bIns="45720" rtlCol="0">
            <a:no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000" b="0" i="0" u="none" strike="noStrike" kern="1200" cap="none" spc="0" normalizeH="0" baseline="0" noProof="0" dirty="0">
              <a:ln>
                <a:noFill/>
              </a:ln>
              <a:solidFill>
                <a:schemeClr val="tx1"/>
              </a:solidFill>
              <a:effectLst/>
              <a:uLnTx/>
              <a:uFillTx/>
              <a:latin typeface="+mn-lt"/>
              <a:ea typeface="+mn-ea"/>
              <a:cs typeface="+mn-cs"/>
            </a:endParaRPr>
          </a:p>
        </p:txBody>
      </p:sp>
      <p:pic>
        <p:nvPicPr>
          <p:cNvPr id="1945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77" y="6013791"/>
            <a:ext cx="1067477" cy="97086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457200" y="274638"/>
            <a:ext cx="8229600" cy="487362"/>
          </a:xfrm>
        </p:spPr>
        <p:txBody>
          <a:bodyPr>
            <a:noAutofit/>
          </a:bodyPr>
          <a:lstStyle/>
          <a:p>
            <a:r>
              <a:rPr lang="en-US" sz="2800" dirty="0" smtClean="0"/>
              <a:t/>
            </a:r>
            <a:br>
              <a:rPr lang="en-US" sz="2800" dirty="0" smtClean="0"/>
            </a:br>
            <a:r>
              <a:rPr lang="en-US" sz="2800" dirty="0" smtClean="0"/>
              <a:t>Reasons for non-use of PHC </a:t>
            </a:r>
            <a:br>
              <a:rPr lang="en-US" sz="2800" dirty="0" smtClean="0"/>
            </a:br>
            <a:endParaRPr lang="en-US" sz="2800" dirty="0"/>
          </a:p>
        </p:txBody>
      </p:sp>
      <p:graphicFrame>
        <p:nvGraphicFramePr>
          <p:cNvPr id="10" name="Table 9"/>
          <p:cNvGraphicFramePr>
            <a:graphicFrameLocks noGrp="1"/>
          </p:cNvGraphicFramePr>
          <p:nvPr/>
        </p:nvGraphicFramePr>
        <p:xfrm>
          <a:off x="609600" y="914395"/>
          <a:ext cx="7924800" cy="5142145"/>
        </p:xfrm>
        <a:graphic>
          <a:graphicData uri="http://schemas.openxmlformats.org/drawingml/2006/table">
            <a:tbl>
              <a:tblPr>
                <a:tableStyleId>{5FD0F851-EC5A-4D38-B0AD-8093EC10F338}</a:tableStyleId>
              </a:tblPr>
              <a:tblGrid>
                <a:gridCol w="2641600"/>
                <a:gridCol w="2641600"/>
                <a:gridCol w="2641600"/>
              </a:tblGrid>
              <a:tr h="469312">
                <a:tc>
                  <a:txBody>
                    <a:bodyPr/>
                    <a:lstStyle/>
                    <a:p>
                      <a:pPr>
                        <a:spcAft>
                          <a:spcPts val="0"/>
                        </a:spcAft>
                      </a:pPr>
                      <a:r>
                        <a:rPr lang="en-US" sz="1600" dirty="0"/>
                        <a:t> Reason</a:t>
                      </a:r>
                      <a:endParaRPr lang="en-US" sz="1600" dirty="0">
                        <a:latin typeface="Calibri"/>
                        <a:ea typeface="Times New Roman"/>
                        <a:cs typeface="Times New Roman"/>
                      </a:endParaRPr>
                    </a:p>
                  </a:txBody>
                  <a:tcPr marL="68580" marR="68580" marT="0" marB="0" anchor="b"/>
                </a:tc>
                <a:tc>
                  <a:txBody>
                    <a:bodyPr/>
                    <a:lstStyle/>
                    <a:p>
                      <a:pPr>
                        <a:spcAft>
                          <a:spcPts val="0"/>
                        </a:spcAft>
                      </a:pPr>
                      <a:r>
                        <a:rPr lang="en-US" sz="1600" dirty="0"/>
                        <a:t>Antenatal Care</a:t>
                      </a:r>
                    </a:p>
                    <a:p>
                      <a:pPr>
                        <a:spcAft>
                          <a:spcPts val="0"/>
                        </a:spcAft>
                      </a:pPr>
                      <a:r>
                        <a:rPr lang="en-US" sz="1600" dirty="0"/>
                        <a:t>(n=97)</a:t>
                      </a:r>
                      <a:endParaRPr lang="en-US" sz="1600" dirty="0">
                        <a:latin typeface="Calibri"/>
                        <a:ea typeface="Times New Roman"/>
                        <a:cs typeface="Times New Roman"/>
                      </a:endParaRPr>
                    </a:p>
                  </a:txBody>
                  <a:tcPr marL="68580" marR="68580" marT="0" marB="0"/>
                </a:tc>
                <a:tc>
                  <a:txBody>
                    <a:bodyPr/>
                    <a:lstStyle/>
                    <a:p>
                      <a:pPr>
                        <a:spcAft>
                          <a:spcPts val="0"/>
                        </a:spcAft>
                      </a:pPr>
                      <a:r>
                        <a:rPr lang="en-US" sz="1600"/>
                        <a:t>Delivery Care</a:t>
                      </a:r>
                    </a:p>
                    <a:p>
                      <a:pPr>
                        <a:spcAft>
                          <a:spcPts val="0"/>
                        </a:spcAft>
                      </a:pPr>
                      <a:r>
                        <a:rPr lang="en-US" sz="1600"/>
                        <a:t>(n=532)</a:t>
                      </a:r>
                      <a:endParaRPr lang="en-US" sz="1600">
                        <a:latin typeface="Calibri"/>
                        <a:ea typeface="Times New Roman"/>
                        <a:cs typeface="Times New Roman"/>
                      </a:endParaRPr>
                    </a:p>
                  </a:txBody>
                  <a:tcPr marL="68580" marR="68580" marT="0" marB="0"/>
                </a:tc>
              </a:tr>
              <a:tr h="244434">
                <a:tc>
                  <a:txBody>
                    <a:bodyPr/>
                    <a:lstStyle/>
                    <a:p>
                      <a:pPr>
                        <a:spcAft>
                          <a:spcPts val="0"/>
                        </a:spcAft>
                      </a:pPr>
                      <a:r>
                        <a:rPr lang="en-US" sz="1600"/>
                        <a:t>Cost too much</a:t>
                      </a:r>
                      <a:endParaRPr lang="en-US" sz="1600">
                        <a:latin typeface="Calibri"/>
                        <a:ea typeface="Times New Roman"/>
                        <a:cs typeface="Times New Roman"/>
                      </a:endParaRPr>
                    </a:p>
                  </a:txBody>
                  <a:tcPr marL="68580" marR="68580" marT="0" marB="0" anchor="b"/>
                </a:tc>
                <a:tc>
                  <a:txBody>
                    <a:bodyPr/>
                    <a:lstStyle/>
                    <a:p>
                      <a:pPr>
                        <a:spcAft>
                          <a:spcPts val="0"/>
                        </a:spcAft>
                      </a:pPr>
                      <a:r>
                        <a:rPr lang="en-US" sz="1600" dirty="0"/>
                        <a:t>7(7.2)</a:t>
                      </a:r>
                      <a:endParaRPr lang="en-US" sz="1600" dirty="0">
                        <a:latin typeface="Calibri"/>
                        <a:ea typeface="Times New Roman"/>
                        <a:cs typeface="Times New Roman"/>
                      </a:endParaRPr>
                    </a:p>
                  </a:txBody>
                  <a:tcPr marL="68580" marR="68580" marT="0" marB="0"/>
                </a:tc>
                <a:tc>
                  <a:txBody>
                    <a:bodyPr/>
                    <a:lstStyle/>
                    <a:p>
                      <a:pPr>
                        <a:spcAft>
                          <a:spcPts val="0"/>
                        </a:spcAft>
                      </a:pPr>
                      <a:r>
                        <a:rPr lang="en-US" sz="1600"/>
                        <a:t>48(9.0)</a:t>
                      </a:r>
                      <a:endParaRPr lang="en-US" sz="1600">
                        <a:latin typeface="Calibri"/>
                        <a:ea typeface="Times New Roman"/>
                        <a:cs typeface="Times New Roman"/>
                      </a:endParaRPr>
                    </a:p>
                  </a:txBody>
                  <a:tcPr marL="68580" marR="68580" marT="0" marB="0"/>
                </a:tc>
              </a:tr>
              <a:tr h="244434">
                <a:tc>
                  <a:txBody>
                    <a:bodyPr/>
                    <a:lstStyle/>
                    <a:p>
                      <a:pPr>
                        <a:spcAft>
                          <a:spcPts val="0"/>
                        </a:spcAft>
                      </a:pPr>
                      <a:r>
                        <a:rPr lang="en-US" sz="1600"/>
                        <a:t>Facility not open</a:t>
                      </a:r>
                      <a:endParaRPr lang="en-US" sz="1600">
                        <a:latin typeface="Calibri"/>
                        <a:ea typeface="Times New Roman"/>
                        <a:cs typeface="Times New Roman"/>
                      </a:endParaRPr>
                    </a:p>
                  </a:txBody>
                  <a:tcPr marL="68580" marR="68580" marT="0" marB="0" anchor="b"/>
                </a:tc>
                <a:tc>
                  <a:txBody>
                    <a:bodyPr/>
                    <a:lstStyle/>
                    <a:p>
                      <a:pPr>
                        <a:spcAft>
                          <a:spcPts val="0"/>
                        </a:spcAft>
                      </a:pPr>
                      <a:r>
                        <a:rPr lang="en-US" sz="1600"/>
                        <a:t>12(12.3)</a:t>
                      </a:r>
                      <a:endParaRPr lang="en-US" sz="1600">
                        <a:latin typeface="Calibri"/>
                        <a:ea typeface="Times New Roman"/>
                        <a:cs typeface="Times New Roman"/>
                      </a:endParaRPr>
                    </a:p>
                  </a:txBody>
                  <a:tcPr marL="68580" marR="68580" marT="0" marB="0"/>
                </a:tc>
                <a:tc>
                  <a:txBody>
                    <a:bodyPr/>
                    <a:lstStyle/>
                    <a:p>
                      <a:pPr>
                        <a:spcAft>
                          <a:spcPts val="0"/>
                        </a:spcAft>
                      </a:pPr>
                      <a:r>
                        <a:rPr lang="en-US" sz="1600"/>
                        <a:t>46(8.6)</a:t>
                      </a:r>
                      <a:endParaRPr lang="en-US" sz="1600">
                        <a:latin typeface="Calibri"/>
                        <a:ea typeface="Times New Roman"/>
                        <a:cs typeface="Times New Roman"/>
                      </a:endParaRPr>
                    </a:p>
                  </a:txBody>
                  <a:tcPr marL="68580" marR="68580" marT="0" marB="0"/>
                </a:tc>
              </a:tr>
              <a:tr h="244434">
                <a:tc>
                  <a:txBody>
                    <a:bodyPr/>
                    <a:lstStyle/>
                    <a:p>
                      <a:pPr>
                        <a:spcAft>
                          <a:spcPts val="0"/>
                        </a:spcAft>
                      </a:pPr>
                      <a:r>
                        <a:rPr lang="en-US" sz="1600"/>
                        <a:t>No provider in the Facility</a:t>
                      </a:r>
                      <a:endParaRPr lang="en-US" sz="1600">
                        <a:latin typeface="Calibri"/>
                        <a:ea typeface="Times New Roman"/>
                        <a:cs typeface="Times New Roman"/>
                      </a:endParaRPr>
                    </a:p>
                  </a:txBody>
                  <a:tcPr marL="68580" marR="68580" marT="0" marB="0" anchor="b"/>
                </a:tc>
                <a:tc>
                  <a:txBody>
                    <a:bodyPr/>
                    <a:lstStyle/>
                    <a:p>
                      <a:pPr>
                        <a:spcAft>
                          <a:spcPts val="0"/>
                        </a:spcAft>
                      </a:pPr>
                      <a:r>
                        <a:rPr lang="en-US" sz="1600"/>
                        <a:t>17(17.5)</a:t>
                      </a:r>
                      <a:endParaRPr lang="en-US" sz="1600">
                        <a:latin typeface="Calibri"/>
                        <a:ea typeface="Times New Roman"/>
                        <a:cs typeface="Times New Roman"/>
                      </a:endParaRPr>
                    </a:p>
                  </a:txBody>
                  <a:tcPr marL="68580" marR="68580" marT="0" marB="0"/>
                </a:tc>
                <a:tc>
                  <a:txBody>
                    <a:bodyPr/>
                    <a:lstStyle/>
                    <a:p>
                      <a:pPr>
                        <a:spcAft>
                          <a:spcPts val="0"/>
                        </a:spcAft>
                      </a:pPr>
                      <a:r>
                        <a:rPr lang="en-US" sz="1600"/>
                        <a:t>64(12.0)</a:t>
                      </a:r>
                      <a:endParaRPr lang="en-US" sz="1600">
                        <a:latin typeface="Calibri"/>
                        <a:ea typeface="Times New Roman"/>
                        <a:cs typeface="Times New Roman"/>
                      </a:endParaRPr>
                    </a:p>
                  </a:txBody>
                  <a:tcPr marL="68580" marR="68580" marT="0" marB="0"/>
                </a:tc>
              </a:tr>
              <a:tr h="244434">
                <a:tc>
                  <a:txBody>
                    <a:bodyPr/>
                    <a:lstStyle/>
                    <a:p>
                      <a:pPr>
                        <a:spcAft>
                          <a:spcPts val="0"/>
                        </a:spcAft>
                      </a:pPr>
                      <a:r>
                        <a:rPr lang="en-US" sz="1600"/>
                        <a:t>Facility too far</a:t>
                      </a:r>
                      <a:endParaRPr lang="en-US" sz="1600">
                        <a:latin typeface="Calibri"/>
                        <a:ea typeface="Times New Roman"/>
                        <a:cs typeface="Times New Roman"/>
                      </a:endParaRPr>
                    </a:p>
                  </a:txBody>
                  <a:tcPr marL="68580" marR="68580" marT="0" marB="0" anchor="b"/>
                </a:tc>
                <a:tc>
                  <a:txBody>
                    <a:bodyPr/>
                    <a:lstStyle/>
                    <a:p>
                      <a:pPr>
                        <a:spcAft>
                          <a:spcPts val="0"/>
                        </a:spcAft>
                      </a:pPr>
                      <a:r>
                        <a:rPr lang="en-US" sz="1600"/>
                        <a:t>8(8.2)</a:t>
                      </a:r>
                      <a:endParaRPr lang="en-US" sz="1600">
                        <a:latin typeface="Calibri"/>
                        <a:ea typeface="Times New Roman"/>
                        <a:cs typeface="Times New Roman"/>
                      </a:endParaRPr>
                    </a:p>
                  </a:txBody>
                  <a:tcPr marL="68580" marR="68580" marT="0" marB="0"/>
                </a:tc>
                <a:tc>
                  <a:txBody>
                    <a:bodyPr/>
                    <a:lstStyle/>
                    <a:p>
                      <a:pPr>
                        <a:spcAft>
                          <a:spcPts val="0"/>
                        </a:spcAft>
                      </a:pPr>
                      <a:r>
                        <a:rPr lang="en-US" sz="1600"/>
                        <a:t>62(11.7)</a:t>
                      </a:r>
                      <a:endParaRPr lang="en-US" sz="1600">
                        <a:latin typeface="Calibri"/>
                        <a:ea typeface="Times New Roman"/>
                        <a:cs typeface="Times New Roman"/>
                      </a:endParaRPr>
                    </a:p>
                  </a:txBody>
                  <a:tcPr marL="68580" marR="68580" marT="0" marB="0"/>
                </a:tc>
              </a:tr>
              <a:tr h="244434">
                <a:tc>
                  <a:txBody>
                    <a:bodyPr/>
                    <a:lstStyle/>
                    <a:p>
                      <a:pPr>
                        <a:spcAft>
                          <a:spcPts val="0"/>
                        </a:spcAft>
                      </a:pPr>
                      <a:r>
                        <a:rPr lang="en-US" sz="1600"/>
                        <a:t>No transport to Facility</a:t>
                      </a:r>
                      <a:endParaRPr lang="en-US" sz="1600">
                        <a:latin typeface="Calibri"/>
                        <a:ea typeface="Times New Roman"/>
                        <a:cs typeface="Times New Roman"/>
                      </a:endParaRPr>
                    </a:p>
                  </a:txBody>
                  <a:tcPr marL="68580" marR="68580" marT="0" marB="0" anchor="b"/>
                </a:tc>
                <a:tc>
                  <a:txBody>
                    <a:bodyPr/>
                    <a:lstStyle/>
                    <a:p>
                      <a:pPr>
                        <a:spcAft>
                          <a:spcPts val="0"/>
                        </a:spcAft>
                      </a:pPr>
                      <a:r>
                        <a:rPr lang="en-US" sz="1600"/>
                        <a:t>5(5.2)</a:t>
                      </a:r>
                      <a:endParaRPr lang="en-US" sz="1600">
                        <a:latin typeface="Calibri"/>
                        <a:ea typeface="Times New Roman"/>
                        <a:cs typeface="Times New Roman"/>
                      </a:endParaRPr>
                    </a:p>
                  </a:txBody>
                  <a:tcPr marL="68580" marR="68580" marT="0" marB="0"/>
                </a:tc>
                <a:tc>
                  <a:txBody>
                    <a:bodyPr/>
                    <a:lstStyle/>
                    <a:p>
                      <a:pPr>
                        <a:spcAft>
                          <a:spcPts val="0"/>
                        </a:spcAft>
                      </a:pPr>
                      <a:r>
                        <a:rPr lang="en-US" sz="1600"/>
                        <a:t>21(3.9)</a:t>
                      </a:r>
                      <a:endParaRPr lang="en-US" sz="1600">
                        <a:latin typeface="Calibri"/>
                        <a:ea typeface="Times New Roman"/>
                        <a:cs typeface="Times New Roman"/>
                      </a:endParaRPr>
                    </a:p>
                  </a:txBody>
                  <a:tcPr marL="68580" marR="68580" marT="0" marB="0"/>
                </a:tc>
              </a:tr>
              <a:tr h="244434">
                <a:tc>
                  <a:txBody>
                    <a:bodyPr/>
                    <a:lstStyle/>
                    <a:p>
                      <a:pPr>
                        <a:spcAft>
                          <a:spcPts val="0"/>
                        </a:spcAft>
                      </a:pPr>
                      <a:r>
                        <a:rPr lang="en-US" sz="1600"/>
                        <a:t>Poor quality service</a:t>
                      </a:r>
                      <a:endParaRPr lang="en-US" sz="1600">
                        <a:latin typeface="Calibri"/>
                        <a:ea typeface="Times New Roman"/>
                        <a:cs typeface="Times New Roman"/>
                      </a:endParaRPr>
                    </a:p>
                  </a:txBody>
                  <a:tcPr marL="68580" marR="68580" marT="0" marB="0" anchor="b"/>
                </a:tc>
                <a:tc>
                  <a:txBody>
                    <a:bodyPr/>
                    <a:lstStyle/>
                    <a:p>
                      <a:pPr>
                        <a:spcAft>
                          <a:spcPts val="0"/>
                        </a:spcAft>
                      </a:pPr>
                      <a:r>
                        <a:rPr lang="en-US" sz="1600"/>
                        <a:t>17(17.5)</a:t>
                      </a:r>
                      <a:endParaRPr lang="en-US" sz="1600">
                        <a:latin typeface="Calibri"/>
                        <a:ea typeface="Times New Roman"/>
                        <a:cs typeface="Times New Roman"/>
                      </a:endParaRPr>
                    </a:p>
                  </a:txBody>
                  <a:tcPr marL="68580" marR="68580" marT="0" marB="0"/>
                </a:tc>
                <a:tc>
                  <a:txBody>
                    <a:bodyPr/>
                    <a:lstStyle/>
                    <a:p>
                      <a:pPr>
                        <a:spcAft>
                          <a:spcPts val="0"/>
                        </a:spcAft>
                      </a:pPr>
                      <a:r>
                        <a:rPr lang="en-US" sz="1600"/>
                        <a:t>104(19.5)</a:t>
                      </a:r>
                      <a:endParaRPr lang="en-US" sz="1600">
                        <a:latin typeface="Calibri"/>
                        <a:ea typeface="Times New Roman"/>
                        <a:cs typeface="Times New Roman"/>
                      </a:endParaRPr>
                    </a:p>
                  </a:txBody>
                  <a:tcPr marL="68580" marR="68580" marT="0" marB="0"/>
                </a:tc>
              </a:tr>
              <a:tr h="244434">
                <a:tc>
                  <a:txBody>
                    <a:bodyPr/>
                    <a:lstStyle/>
                    <a:p>
                      <a:pPr>
                        <a:spcAft>
                          <a:spcPts val="0"/>
                        </a:spcAft>
                      </a:pPr>
                      <a:r>
                        <a:rPr lang="en-US" sz="1600"/>
                        <a:t>Husband did not allow</a:t>
                      </a:r>
                      <a:endParaRPr lang="en-US" sz="1600">
                        <a:latin typeface="Calibri"/>
                        <a:ea typeface="Times New Roman"/>
                        <a:cs typeface="Times New Roman"/>
                      </a:endParaRPr>
                    </a:p>
                  </a:txBody>
                  <a:tcPr marL="68580" marR="68580" marT="0" marB="0" anchor="b"/>
                </a:tc>
                <a:tc>
                  <a:txBody>
                    <a:bodyPr/>
                    <a:lstStyle/>
                    <a:p>
                      <a:pPr>
                        <a:spcAft>
                          <a:spcPts val="0"/>
                        </a:spcAft>
                      </a:pPr>
                      <a:r>
                        <a:rPr lang="en-US" sz="1600"/>
                        <a:t>10(10.3)</a:t>
                      </a:r>
                      <a:endParaRPr lang="en-US" sz="1600">
                        <a:latin typeface="Calibri"/>
                        <a:ea typeface="Times New Roman"/>
                        <a:cs typeface="Times New Roman"/>
                      </a:endParaRPr>
                    </a:p>
                  </a:txBody>
                  <a:tcPr marL="68580" marR="68580" marT="0" marB="0"/>
                </a:tc>
                <a:tc>
                  <a:txBody>
                    <a:bodyPr/>
                    <a:lstStyle/>
                    <a:p>
                      <a:pPr>
                        <a:spcAft>
                          <a:spcPts val="0"/>
                        </a:spcAft>
                      </a:pPr>
                      <a:r>
                        <a:rPr lang="en-US" sz="1600"/>
                        <a:t>27(5.1)</a:t>
                      </a:r>
                      <a:endParaRPr lang="en-US" sz="1600">
                        <a:latin typeface="Calibri"/>
                        <a:ea typeface="Times New Roman"/>
                        <a:cs typeface="Times New Roman"/>
                      </a:endParaRPr>
                    </a:p>
                  </a:txBody>
                  <a:tcPr marL="68580" marR="68580" marT="0" marB="0"/>
                </a:tc>
              </a:tr>
              <a:tr h="244434">
                <a:tc>
                  <a:txBody>
                    <a:bodyPr/>
                    <a:lstStyle/>
                    <a:p>
                      <a:pPr>
                        <a:spcAft>
                          <a:spcPts val="0"/>
                        </a:spcAft>
                      </a:pPr>
                      <a:r>
                        <a:rPr lang="en-US" sz="1600"/>
                        <a:t>Family did not allow</a:t>
                      </a:r>
                      <a:endParaRPr lang="en-US" sz="1600">
                        <a:latin typeface="Calibri"/>
                        <a:ea typeface="Times New Roman"/>
                        <a:cs typeface="Times New Roman"/>
                      </a:endParaRPr>
                    </a:p>
                  </a:txBody>
                  <a:tcPr marL="68580" marR="68580" marT="0" marB="0" anchor="b"/>
                </a:tc>
                <a:tc>
                  <a:txBody>
                    <a:bodyPr/>
                    <a:lstStyle/>
                    <a:p>
                      <a:pPr>
                        <a:spcAft>
                          <a:spcPts val="0"/>
                        </a:spcAft>
                      </a:pPr>
                      <a:r>
                        <a:rPr lang="en-US" sz="1600"/>
                        <a:t>4(4.1)</a:t>
                      </a:r>
                      <a:endParaRPr lang="en-US" sz="1600">
                        <a:latin typeface="Calibri"/>
                        <a:ea typeface="Times New Roman"/>
                        <a:cs typeface="Times New Roman"/>
                      </a:endParaRPr>
                    </a:p>
                  </a:txBody>
                  <a:tcPr marL="68580" marR="68580" marT="0" marB="0"/>
                </a:tc>
                <a:tc>
                  <a:txBody>
                    <a:bodyPr/>
                    <a:lstStyle/>
                    <a:p>
                      <a:pPr>
                        <a:spcAft>
                          <a:spcPts val="0"/>
                        </a:spcAft>
                      </a:pPr>
                      <a:r>
                        <a:rPr lang="en-US" sz="1600"/>
                        <a:t>9(1.7)</a:t>
                      </a:r>
                      <a:endParaRPr lang="en-US" sz="1600">
                        <a:latin typeface="Calibri"/>
                        <a:ea typeface="Times New Roman"/>
                        <a:cs typeface="Times New Roman"/>
                      </a:endParaRPr>
                    </a:p>
                  </a:txBody>
                  <a:tcPr marL="68580" marR="68580" marT="0" marB="0"/>
                </a:tc>
              </a:tr>
              <a:tr h="469312">
                <a:tc>
                  <a:txBody>
                    <a:bodyPr/>
                    <a:lstStyle/>
                    <a:p>
                      <a:pPr>
                        <a:spcAft>
                          <a:spcPts val="0"/>
                        </a:spcAft>
                      </a:pPr>
                      <a:r>
                        <a:rPr lang="en-US" sz="1600"/>
                        <a:t>No time because baby came suddenly</a:t>
                      </a:r>
                      <a:endParaRPr lang="en-US" sz="1600">
                        <a:latin typeface="Calibri"/>
                        <a:ea typeface="Times New Roman"/>
                        <a:cs typeface="Times New Roman"/>
                      </a:endParaRPr>
                    </a:p>
                  </a:txBody>
                  <a:tcPr marL="68580" marR="68580" marT="0" marB="0" anchor="b"/>
                </a:tc>
                <a:tc>
                  <a:txBody>
                    <a:bodyPr/>
                    <a:lstStyle/>
                    <a:p>
                      <a:pPr>
                        <a:spcAft>
                          <a:spcPts val="0"/>
                        </a:spcAft>
                      </a:pPr>
                      <a:r>
                        <a:rPr lang="en-US" sz="1600"/>
                        <a:t>-</a:t>
                      </a:r>
                      <a:endParaRPr lang="en-US" sz="1600">
                        <a:latin typeface="Calibri"/>
                        <a:ea typeface="Times New Roman"/>
                        <a:cs typeface="Times New Roman"/>
                      </a:endParaRPr>
                    </a:p>
                  </a:txBody>
                  <a:tcPr marL="68580" marR="68580" marT="0" marB="0"/>
                </a:tc>
                <a:tc>
                  <a:txBody>
                    <a:bodyPr/>
                    <a:lstStyle/>
                    <a:p>
                      <a:pPr>
                        <a:spcAft>
                          <a:spcPts val="0"/>
                        </a:spcAft>
                      </a:pPr>
                      <a:r>
                        <a:rPr lang="en-US" sz="1600"/>
                        <a:t>33(6.3)</a:t>
                      </a:r>
                      <a:endParaRPr lang="en-US" sz="1600">
                        <a:latin typeface="Calibri"/>
                        <a:ea typeface="Times New Roman"/>
                        <a:cs typeface="Times New Roman"/>
                      </a:endParaRPr>
                    </a:p>
                  </a:txBody>
                  <a:tcPr marL="68580" marR="68580" marT="0" marB="0"/>
                </a:tc>
              </a:tr>
              <a:tr h="244434">
                <a:tc>
                  <a:txBody>
                    <a:bodyPr/>
                    <a:lstStyle/>
                    <a:p>
                      <a:pPr>
                        <a:spcAft>
                          <a:spcPts val="0"/>
                        </a:spcAft>
                      </a:pPr>
                      <a:r>
                        <a:rPr lang="en-US" sz="1600"/>
                        <a:t>My culture forbids</a:t>
                      </a:r>
                      <a:endParaRPr lang="en-US" sz="1600">
                        <a:latin typeface="Calibri"/>
                        <a:ea typeface="Times New Roman"/>
                        <a:cs typeface="Times New Roman"/>
                      </a:endParaRPr>
                    </a:p>
                  </a:txBody>
                  <a:tcPr marL="68580" marR="68580" marT="0" marB="0" anchor="b"/>
                </a:tc>
                <a:tc>
                  <a:txBody>
                    <a:bodyPr/>
                    <a:lstStyle/>
                    <a:p>
                      <a:pPr>
                        <a:spcAft>
                          <a:spcPts val="0"/>
                        </a:spcAft>
                      </a:pPr>
                      <a:r>
                        <a:rPr lang="en-US" sz="1600"/>
                        <a:t>0(0.0)</a:t>
                      </a:r>
                      <a:endParaRPr lang="en-US" sz="1600">
                        <a:latin typeface="Calibri"/>
                        <a:ea typeface="Times New Roman"/>
                        <a:cs typeface="Times New Roman"/>
                      </a:endParaRPr>
                    </a:p>
                  </a:txBody>
                  <a:tcPr marL="68580" marR="68580" marT="0" marB="0"/>
                </a:tc>
                <a:tc>
                  <a:txBody>
                    <a:bodyPr/>
                    <a:lstStyle/>
                    <a:p>
                      <a:pPr>
                        <a:spcAft>
                          <a:spcPts val="0"/>
                        </a:spcAft>
                      </a:pPr>
                      <a:r>
                        <a:rPr lang="en-US" sz="1600"/>
                        <a:t>5(0.9)</a:t>
                      </a:r>
                      <a:endParaRPr lang="en-US" sz="1600">
                        <a:latin typeface="Calibri"/>
                        <a:ea typeface="Times New Roman"/>
                        <a:cs typeface="Times New Roman"/>
                      </a:endParaRPr>
                    </a:p>
                  </a:txBody>
                  <a:tcPr marL="68580" marR="68580" marT="0" marB="0"/>
                </a:tc>
              </a:tr>
              <a:tr h="244434">
                <a:tc>
                  <a:txBody>
                    <a:bodyPr/>
                    <a:lstStyle/>
                    <a:p>
                      <a:pPr>
                        <a:spcAft>
                          <a:spcPts val="0"/>
                        </a:spcAft>
                      </a:pPr>
                      <a:r>
                        <a:rPr lang="en-US" sz="1600"/>
                        <a:t>No Security</a:t>
                      </a:r>
                      <a:endParaRPr lang="en-US" sz="1600">
                        <a:latin typeface="Calibri"/>
                        <a:ea typeface="Times New Roman"/>
                        <a:cs typeface="Times New Roman"/>
                      </a:endParaRPr>
                    </a:p>
                  </a:txBody>
                  <a:tcPr marL="68580" marR="68580" marT="0" marB="0" anchor="b"/>
                </a:tc>
                <a:tc>
                  <a:txBody>
                    <a:bodyPr/>
                    <a:lstStyle/>
                    <a:p>
                      <a:pPr>
                        <a:spcAft>
                          <a:spcPts val="0"/>
                        </a:spcAft>
                      </a:pPr>
                      <a:r>
                        <a:rPr lang="en-US" sz="1600"/>
                        <a:t>0(0.0)</a:t>
                      </a:r>
                      <a:endParaRPr lang="en-US" sz="1600">
                        <a:latin typeface="Calibri"/>
                        <a:ea typeface="Times New Roman"/>
                        <a:cs typeface="Times New Roman"/>
                      </a:endParaRPr>
                    </a:p>
                  </a:txBody>
                  <a:tcPr marL="68580" marR="68580" marT="0" marB="0"/>
                </a:tc>
                <a:tc>
                  <a:txBody>
                    <a:bodyPr/>
                    <a:lstStyle/>
                    <a:p>
                      <a:pPr>
                        <a:spcAft>
                          <a:spcPts val="0"/>
                        </a:spcAft>
                      </a:pPr>
                      <a:r>
                        <a:rPr lang="en-US" sz="1600"/>
                        <a:t>2(0.4)</a:t>
                      </a:r>
                      <a:endParaRPr lang="en-US" sz="1600">
                        <a:latin typeface="Calibri"/>
                        <a:ea typeface="Times New Roman"/>
                        <a:cs typeface="Times New Roman"/>
                      </a:endParaRPr>
                    </a:p>
                  </a:txBody>
                  <a:tcPr marL="68580" marR="68580" marT="0" marB="0"/>
                </a:tc>
              </a:tr>
              <a:tr h="255841">
                <a:tc>
                  <a:txBody>
                    <a:bodyPr/>
                    <a:lstStyle/>
                    <a:p>
                      <a:pPr>
                        <a:spcAft>
                          <a:spcPts val="0"/>
                        </a:spcAft>
                      </a:pPr>
                      <a:r>
                        <a:rPr lang="en-US" sz="1600"/>
                        <a:t>No PHC facility</a:t>
                      </a:r>
                      <a:endParaRPr lang="en-US" sz="1600">
                        <a:latin typeface="Calibri"/>
                        <a:ea typeface="Times New Roman"/>
                        <a:cs typeface="Times New Roman"/>
                      </a:endParaRPr>
                    </a:p>
                  </a:txBody>
                  <a:tcPr marL="68580" marR="68580" marT="0" marB="0" anchor="b"/>
                </a:tc>
                <a:tc>
                  <a:txBody>
                    <a:bodyPr/>
                    <a:lstStyle/>
                    <a:p>
                      <a:pPr>
                        <a:spcAft>
                          <a:spcPts val="0"/>
                        </a:spcAft>
                      </a:pPr>
                      <a:r>
                        <a:rPr lang="en-US" sz="1600"/>
                        <a:t>4(4.1)</a:t>
                      </a:r>
                      <a:endParaRPr lang="en-US" sz="1600">
                        <a:latin typeface="Calibri"/>
                        <a:ea typeface="Times New Roman"/>
                        <a:cs typeface="Times New Roman"/>
                      </a:endParaRPr>
                    </a:p>
                  </a:txBody>
                  <a:tcPr marL="68580" marR="68580" marT="0" marB="0"/>
                </a:tc>
                <a:tc>
                  <a:txBody>
                    <a:bodyPr/>
                    <a:lstStyle/>
                    <a:p>
                      <a:pPr>
                        <a:spcAft>
                          <a:spcPts val="0"/>
                        </a:spcAft>
                      </a:pPr>
                      <a:r>
                        <a:rPr lang="en-US" sz="1600"/>
                        <a:t>20(3.8)</a:t>
                      </a:r>
                      <a:endParaRPr lang="en-US" sz="1600">
                        <a:latin typeface="Calibri"/>
                        <a:ea typeface="Times New Roman"/>
                        <a:cs typeface="Times New Roman"/>
                      </a:endParaRPr>
                    </a:p>
                  </a:txBody>
                  <a:tcPr marL="68580" marR="68580" marT="0" marB="0"/>
                </a:tc>
              </a:tr>
              <a:tr h="244434">
                <a:tc>
                  <a:txBody>
                    <a:bodyPr/>
                    <a:lstStyle/>
                    <a:p>
                      <a:pPr>
                        <a:spcAft>
                          <a:spcPts val="0"/>
                        </a:spcAft>
                      </a:pPr>
                      <a:r>
                        <a:rPr lang="en-US" sz="1600"/>
                        <a:t>Prefer home delivery/TBA</a:t>
                      </a:r>
                      <a:endParaRPr lang="en-US" sz="1600">
                        <a:latin typeface="Calibri"/>
                        <a:ea typeface="Times New Roman"/>
                        <a:cs typeface="Times New Roman"/>
                      </a:endParaRPr>
                    </a:p>
                  </a:txBody>
                  <a:tcPr marL="68580" marR="68580" marT="0" marB="0" anchor="b"/>
                </a:tc>
                <a:tc>
                  <a:txBody>
                    <a:bodyPr/>
                    <a:lstStyle/>
                    <a:p>
                      <a:pPr>
                        <a:spcAft>
                          <a:spcPts val="0"/>
                        </a:spcAft>
                      </a:pPr>
                      <a:r>
                        <a:rPr lang="en-US" sz="1600"/>
                        <a:t>2(2.1)</a:t>
                      </a:r>
                      <a:endParaRPr lang="en-US" sz="1600">
                        <a:latin typeface="Calibri"/>
                        <a:ea typeface="Times New Roman"/>
                        <a:cs typeface="Times New Roman"/>
                      </a:endParaRPr>
                    </a:p>
                  </a:txBody>
                  <a:tcPr marL="68580" marR="68580" marT="0" marB="0"/>
                </a:tc>
                <a:tc>
                  <a:txBody>
                    <a:bodyPr/>
                    <a:lstStyle/>
                    <a:p>
                      <a:pPr>
                        <a:spcAft>
                          <a:spcPts val="0"/>
                        </a:spcAft>
                      </a:pPr>
                      <a:r>
                        <a:rPr lang="en-US" sz="1600"/>
                        <a:t>-</a:t>
                      </a:r>
                      <a:endParaRPr lang="en-US" sz="1600">
                        <a:latin typeface="Calibri"/>
                        <a:ea typeface="Times New Roman"/>
                        <a:cs typeface="Times New Roman"/>
                      </a:endParaRPr>
                    </a:p>
                  </a:txBody>
                  <a:tcPr marL="68580" marR="68580" marT="0" marB="0"/>
                </a:tc>
              </a:tr>
              <a:tr h="244434">
                <a:tc>
                  <a:txBody>
                    <a:bodyPr/>
                    <a:lstStyle/>
                    <a:p>
                      <a:pPr>
                        <a:spcAft>
                          <a:spcPts val="0"/>
                        </a:spcAft>
                      </a:pPr>
                      <a:r>
                        <a:rPr lang="en-US" sz="1600"/>
                        <a:t>Choice</a:t>
                      </a:r>
                      <a:endParaRPr lang="en-US" sz="1600">
                        <a:latin typeface="Calibri"/>
                        <a:ea typeface="Times New Roman"/>
                        <a:cs typeface="Times New Roman"/>
                      </a:endParaRPr>
                    </a:p>
                  </a:txBody>
                  <a:tcPr marL="68580" marR="68580" marT="0" marB="0" anchor="b"/>
                </a:tc>
                <a:tc>
                  <a:txBody>
                    <a:bodyPr/>
                    <a:lstStyle/>
                    <a:p>
                      <a:pPr>
                        <a:spcAft>
                          <a:spcPts val="0"/>
                        </a:spcAft>
                      </a:pPr>
                      <a:r>
                        <a:rPr lang="en-US" sz="1600"/>
                        <a:t>-</a:t>
                      </a:r>
                      <a:endParaRPr lang="en-US" sz="1600">
                        <a:latin typeface="Calibri"/>
                        <a:ea typeface="Times New Roman"/>
                        <a:cs typeface="Times New Roman"/>
                      </a:endParaRPr>
                    </a:p>
                  </a:txBody>
                  <a:tcPr marL="68580" marR="68580" marT="0" marB="0"/>
                </a:tc>
                <a:tc>
                  <a:txBody>
                    <a:bodyPr/>
                    <a:lstStyle/>
                    <a:p>
                      <a:pPr>
                        <a:spcAft>
                          <a:spcPts val="0"/>
                        </a:spcAft>
                      </a:pPr>
                      <a:r>
                        <a:rPr lang="en-US" sz="1600"/>
                        <a:t>5(0.9)</a:t>
                      </a:r>
                      <a:endParaRPr lang="en-US" sz="1600">
                        <a:latin typeface="Calibri"/>
                        <a:ea typeface="Times New Roman"/>
                        <a:cs typeface="Times New Roman"/>
                      </a:endParaRPr>
                    </a:p>
                  </a:txBody>
                  <a:tcPr marL="68580" marR="68580" marT="0" marB="0"/>
                </a:tc>
              </a:tr>
              <a:tr h="244434">
                <a:tc>
                  <a:txBody>
                    <a:bodyPr/>
                    <a:lstStyle/>
                    <a:p>
                      <a:pPr>
                        <a:spcAft>
                          <a:spcPts val="0"/>
                        </a:spcAft>
                      </a:pPr>
                      <a:r>
                        <a:rPr lang="en-US" sz="1600"/>
                        <a:t>Had complications</a:t>
                      </a:r>
                      <a:endParaRPr lang="en-US" sz="1600">
                        <a:latin typeface="Calibri"/>
                        <a:ea typeface="Times New Roman"/>
                        <a:cs typeface="Times New Roman"/>
                      </a:endParaRPr>
                    </a:p>
                  </a:txBody>
                  <a:tcPr marL="68580" marR="68580" marT="0" marB="0" anchor="b"/>
                </a:tc>
                <a:tc>
                  <a:txBody>
                    <a:bodyPr/>
                    <a:lstStyle/>
                    <a:p>
                      <a:pPr>
                        <a:spcAft>
                          <a:spcPts val="0"/>
                        </a:spcAft>
                      </a:pPr>
                      <a:r>
                        <a:rPr lang="en-US" sz="1600"/>
                        <a:t>-</a:t>
                      </a:r>
                      <a:endParaRPr lang="en-US" sz="1600">
                        <a:latin typeface="Calibri"/>
                        <a:ea typeface="Times New Roman"/>
                        <a:cs typeface="Times New Roman"/>
                      </a:endParaRPr>
                    </a:p>
                  </a:txBody>
                  <a:tcPr marL="68580" marR="68580" marT="0" marB="0"/>
                </a:tc>
                <a:tc>
                  <a:txBody>
                    <a:bodyPr/>
                    <a:lstStyle/>
                    <a:p>
                      <a:pPr>
                        <a:spcAft>
                          <a:spcPts val="0"/>
                        </a:spcAft>
                      </a:pPr>
                      <a:r>
                        <a:rPr lang="en-US" sz="1600"/>
                        <a:t>2(0.4)</a:t>
                      </a:r>
                      <a:endParaRPr lang="en-US" sz="1600">
                        <a:latin typeface="Calibri"/>
                        <a:ea typeface="Times New Roman"/>
                        <a:cs typeface="Times New Roman"/>
                      </a:endParaRPr>
                    </a:p>
                  </a:txBody>
                  <a:tcPr marL="68580" marR="68580" marT="0" marB="0"/>
                </a:tc>
              </a:tr>
              <a:tr h="244434">
                <a:tc>
                  <a:txBody>
                    <a:bodyPr/>
                    <a:lstStyle/>
                    <a:p>
                      <a:pPr>
                        <a:spcAft>
                          <a:spcPts val="0"/>
                        </a:spcAft>
                      </a:pPr>
                      <a:r>
                        <a:rPr lang="en-US" sz="1600"/>
                        <a:t>Dislike PHC</a:t>
                      </a:r>
                      <a:endParaRPr lang="en-US" sz="1600">
                        <a:latin typeface="Calibri"/>
                        <a:ea typeface="Times New Roman"/>
                        <a:cs typeface="Times New Roman"/>
                      </a:endParaRPr>
                    </a:p>
                  </a:txBody>
                  <a:tcPr marL="68580" marR="68580" marT="0" marB="0" anchor="b"/>
                </a:tc>
                <a:tc>
                  <a:txBody>
                    <a:bodyPr/>
                    <a:lstStyle/>
                    <a:p>
                      <a:pPr>
                        <a:spcAft>
                          <a:spcPts val="0"/>
                        </a:spcAft>
                      </a:pPr>
                      <a:r>
                        <a:rPr lang="en-US" sz="1600"/>
                        <a:t>-</a:t>
                      </a:r>
                      <a:endParaRPr lang="en-US" sz="1600">
                        <a:latin typeface="Calibri"/>
                        <a:ea typeface="Times New Roman"/>
                        <a:cs typeface="Times New Roman"/>
                      </a:endParaRPr>
                    </a:p>
                  </a:txBody>
                  <a:tcPr marL="68580" marR="68580" marT="0" marB="0"/>
                </a:tc>
                <a:tc>
                  <a:txBody>
                    <a:bodyPr/>
                    <a:lstStyle/>
                    <a:p>
                      <a:pPr>
                        <a:spcAft>
                          <a:spcPts val="0"/>
                        </a:spcAft>
                      </a:pPr>
                      <a:r>
                        <a:rPr lang="en-US" sz="1600"/>
                        <a:t>8(1.5)</a:t>
                      </a:r>
                      <a:endParaRPr lang="en-US" sz="1600">
                        <a:latin typeface="Calibri"/>
                        <a:ea typeface="Times New Roman"/>
                        <a:cs typeface="Times New Roman"/>
                      </a:endParaRPr>
                    </a:p>
                  </a:txBody>
                  <a:tcPr marL="68580" marR="68580" marT="0" marB="0"/>
                </a:tc>
              </a:tr>
              <a:tr h="244434">
                <a:tc>
                  <a:txBody>
                    <a:bodyPr/>
                    <a:lstStyle/>
                    <a:p>
                      <a:pPr>
                        <a:spcAft>
                          <a:spcPts val="0"/>
                        </a:spcAft>
                      </a:pPr>
                      <a:r>
                        <a:rPr lang="en-US" sz="1600"/>
                        <a:t>Referred</a:t>
                      </a:r>
                      <a:endParaRPr lang="en-US" sz="1600">
                        <a:latin typeface="Calibri"/>
                        <a:ea typeface="Times New Roman"/>
                        <a:cs typeface="Times New Roman"/>
                      </a:endParaRPr>
                    </a:p>
                  </a:txBody>
                  <a:tcPr marL="68580" marR="68580" marT="0" marB="0" anchor="b"/>
                </a:tc>
                <a:tc>
                  <a:txBody>
                    <a:bodyPr/>
                    <a:lstStyle/>
                    <a:p>
                      <a:pPr>
                        <a:spcAft>
                          <a:spcPts val="0"/>
                        </a:spcAft>
                      </a:pPr>
                      <a:r>
                        <a:rPr lang="en-US" sz="1600"/>
                        <a:t>-</a:t>
                      </a:r>
                      <a:endParaRPr lang="en-US" sz="1600">
                        <a:latin typeface="Calibri"/>
                        <a:ea typeface="Times New Roman"/>
                        <a:cs typeface="Times New Roman"/>
                      </a:endParaRPr>
                    </a:p>
                  </a:txBody>
                  <a:tcPr marL="68580" marR="68580" marT="0" marB="0"/>
                </a:tc>
                <a:tc>
                  <a:txBody>
                    <a:bodyPr/>
                    <a:lstStyle/>
                    <a:p>
                      <a:pPr>
                        <a:spcAft>
                          <a:spcPts val="0"/>
                        </a:spcAft>
                      </a:pPr>
                      <a:r>
                        <a:rPr lang="en-US" sz="1600"/>
                        <a:t>5(0.9)</a:t>
                      </a:r>
                      <a:endParaRPr lang="en-US" sz="1600">
                        <a:latin typeface="Calibri"/>
                        <a:ea typeface="Times New Roman"/>
                        <a:cs typeface="Times New Roman"/>
                      </a:endParaRPr>
                    </a:p>
                  </a:txBody>
                  <a:tcPr marL="68580" marR="68580" marT="0" marB="0"/>
                </a:tc>
              </a:tr>
              <a:tr h="244434">
                <a:tc>
                  <a:txBody>
                    <a:bodyPr/>
                    <a:lstStyle/>
                    <a:p>
                      <a:pPr>
                        <a:spcAft>
                          <a:spcPts val="0"/>
                        </a:spcAft>
                      </a:pPr>
                      <a:r>
                        <a:rPr lang="en-US" sz="1600" dirty="0"/>
                        <a:t>*Other</a:t>
                      </a:r>
                      <a:endParaRPr lang="en-US" sz="1600" dirty="0">
                        <a:latin typeface="Calibri"/>
                        <a:ea typeface="Times New Roman"/>
                        <a:cs typeface="Times New Roman"/>
                      </a:endParaRPr>
                    </a:p>
                  </a:txBody>
                  <a:tcPr marL="68580" marR="68580" marT="0" marB="0" anchor="b"/>
                </a:tc>
                <a:tc>
                  <a:txBody>
                    <a:bodyPr/>
                    <a:lstStyle/>
                    <a:p>
                      <a:pPr>
                        <a:spcAft>
                          <a:spcPts val="0"/>
                        </a:spcAft>
                      </a:pPr>
                      <a:r>
                        <a:rPr lang="en-US" sz="1600" dirty="0"/>
                        <a:t>12(12.4)</a:t>
                      </a:r>
                      <a:endParaRPr lang="en-US" sz="1600" dirty="0">
                        <a:latin typeface="Calibri"/>
                        <a:ea typeface="Times New Roman"/>
                        <a:cs typeface="Times New Roman"/>
                      </a:endParaRPr>
                    </a:p>
                  </a:txBody>
                  <a:tcPr marL="68580" marR="68580" marT="0" marB="0"/>
                </a:tc>
                <a:tc>
                  <a:txBody>
                    <a:bodyPr/>
                    <a:lstStyle/>
                    <a:p>
                      <a:r>
                        <a:rPr lang="en-US" sz="1600" dirty="0"/>
                        <a:t>71(13.3)</a:t>
                      </a:r>
                      <a:endParaRPr lang="en-US" sz="1600" dirty="0">
                        <a:latin typeface="Calibri"/>
                        <a:ea typeface="Times New Roman"/>
                        <a:cs typeface="Times New Roman"/>
                      </a:endParaRPr>
                    </a:p>
                  </a:txBody>
                  <a:tcPr marL="68580" marR="68580" marT="0" marB="0"/>
                </a:tc>
              </a:tr>
            </a:tbl>
          </a:graphicData>
        </a:graphic>
      </p:graphicFrame>
      <p:sp>
        <p:nvSpPr>
          <p:cNvPr id="18433" name="Rectangle 1"/>
          <p:cNvSpPr>
            <a:spLocks noChangeArrowheads="1"/>
          </p:cNvSpPr>
          <p:nvPr/>
        </p:nvSpPr>
        <p:spPr bwMode="auto">
          <a:xfrm>
            <a:off x="838200" y="6096000"/>
            <a:ext cx="7718331"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Times New Roman" pitchFamily="18" charset="0"/>
                <a:cs typeface="Times New Roman" pitchFamily="18" charset="0"/>
              </a:rPr>
              <a:t>*Other includes reasons such as dislike for injection/hospital, no money, nothing, and fear among others.</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35816038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2"/>
          <p:cNvSpPr txBox="1">
            <a:spLocks/>
          </p:cNvSpPr>
          <p:nvPr/>
        </p:nvSpPr>
        <p:spPr>
          <a:xfrm>
            <a:off x="457200" y="1295400"/>
            <a:ext cx="4040188" cy="639762"/>
          </a:xfrm>
          <a:prstGeom prst="rect">
            <a:avLst/>
          </a:prstGeom>
        </p:spPr>
        <p:txBody>
          <a:bodyPr vert="horz" lIns="91440" tIns="45720" rIns="91440" bIns="45720" rtlCol="0">
            <a:no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000" b="0" i="0" u="none" strike="noStrike" kern="1200" cap="none" spc="0" normalizeH="0" baseline="0" noProof="0" dirty="0">
              <a:ln>
                <a:noFill/>
              </a:ln>
              <a:solidFill>
                <a:schemeClr val="tx1"/>
              </a:solidFill>
              <a:effectLst/>
              <a:uLnTx/>
              <a:uFillTx/>
              <a:latin typeface="+mn-lt"/>
              <a:ea typeface="+mn-ea"/>
              <a:cs typeface="+mn-cs"/>
            </a:endParaRPr>
          </a:p>
        </p:txBody>
      </p:sp>
      <p:pic>
        <p:nvPicPr>
          <p:cNvPr id="1945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77" y="6013791"/>
            <a:ext cx="1067477" cy="97086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aphicFrame>
        <p:nvGraphicFramePr>
          <p:cNvPr id="8" name="Content Placeholder 7"/>
          <p:cNvGraphicFramePr>
            <a:graphicFrameLocks noGrp="1"/>
          </p:cNvGraphicFramePr>
          <p:nvPr>
            <p:ph idx="1"/>
          </p:nvPr>
        </p:nvGraphicFramePr>
        <p:xfrm>
          <a:off x="457200" y="304800"/>
          <a:ext cx="8229600" cy="58594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 xmlns:p14="http://schemas.microsoft.com/office/powerpoint/2010/main" val="35816038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1523999" cy="673100"/>
          </a:xfrm>
        </p:spPr>
        <p:txBody>
          <a:bodyPr>
            <a:normAutofit/>
          </a:bodyPr>
          <a:lstStyle/>
          <a:p>
            <a:r>
              <a:rPr lang="en-US" sz="2800" b="1" dirty="0" smtClean="0"/>
              <a:t>Results</a:t>
            </a:r>
            <a:endParaRPr lang="en-US" sz="2800" b="1" dirty="0"/>
          </a:p>
        </p:txBody>
      </p:sp>
      <p:sp>
        <p:nvSpPr>
          <p:cNvPr id="5" name="Content Placeholder 4"/>
          <p:cNvSpPr>
            <a:spLocks noGrp="1"/>
          </p:cNvSpPr>
          <p:nvPr>
            <p:ph idx="1"/>
          </p:nvPr>
        </p:nvSpPr>
        <p:spPr>
          <a:xfrm>
            <a:off x="3429000" y="273050"/>
            <a:ext cx="5257800" cy="6356350"/>
          </a:xfrm>
        </p:spPr>
        <p:txBody>
          <a:bodyPr>
            <a:normAutofit fontScale="70000" lnSpcReduction="20000"/>
          </a:bodyPr>
          <a:lstStyle/>
          <a:p>
            <a:pPr lvl="0" algn="just"/>
            <a:r>
              <a:rPr lang="en-US" sz="3400" dirty="0" smtClean="0"/>
              <a:t>“…</a:t>
            </a:r>
            <a:r>
              <a:rPr lang="en-US" sz="3400" dirty="0" err="1" smtClean="0"/>
              <a:t>emmmm</a:t>
            </a:r>
            <a:r>
              <a:rPr lang="en-US" sz="3400" dirty="0" smtClean="0"/>
              <a:t> we cannot take them to the nearest health centre because sometime this our road is very rugged, it is not </a:t>
            </a:r>
            <a:r>
              <a:rPr lang="en-US" sz="3400" dirty="0" err="1" smtClean="0"/>
              <a:t>motorable</a:t>
            </a:r>
            <a:r>
              <a:rPr lang="en-US" sz="3400" dirty="0" smtClean="0"/>
              <a:t>, it is just recently that the sun is shining [dry season] that it is </a:t>
            </a:r>
            <a:r>
              <a:rPr lang="en-US" sz="3400" dirty="0" err="1" smtClean="0"/>
              <a:t>motorable</a:t>
            </a:r>
            <a:r>
              <a:rPr lang="en-US" sz="3400" dirty="0" smtClean="0"/>
              <a:t>.  For the past few months due to heavy rainfall it has been difficult to go through the roads - so we use these women who have the skill to help us to give birth” ( FGD03, Men &lt;40 years old, ETE). </a:t>
            </a:r>
          </a:p>
          <a:p>
            <a:pPr lvl="0" algn="just">
              <a:buNone/>
            </a:pPr>
            <a:endParaRPr lang="en-US" sz="3400" dirty="0" smtClean="0"/>
          </a:p>
          <a:p>
            <a:pPr lvl="0" algn="just"/>
            <a:r>
              <a:rPr lang="en-US" sz="3400" dirty="0" smtClean="0"/>
              <a:t>“…When my woman conceived the other time, the place I took her to was very far from here. Before we got to the hospital with the pregnancy it was by the grace of God. And after the operation, we lost the baby, but my wife survived…”(FGD05, men 55+ years old, ESE). </a:t>
            </a:r>
          </a:p>
          <a:p>
            <a:endParaRPr lang="en-US" dirty="0"/>
          </a:p>
        </p:txBody>
      </p:sp>
      <p:sp>
        <p:nvSpPr>
          <p:cNvPr id="6" name="Text Placeholder 5"/>
          <p:cNvSpPr>
            <a:spLocks noGrp="1"/>
          </p:cNvSpPr>
          <p:nvPr>
            <p:ph type="body" sz="half" idx="2"/>
          </p:nvPr>
        </p:nvSpPr>
        <p:spPr>
          <a:xfrm>
            <a:off x="457200" y="990601"/>
            <a:ext cx="3008313" cy="3733800"/>
          </a:xfrm>
        </p:spPr>
        <p:txBody>
          <a:bodyPr/>
          <a:lstStyle/>
          <a:p>
            <a:pPr lvl="0"/>
            <a:r>
              <a:rPr lang="en-US" sz="3200" dirty="0" smtClean="0"/>
              <a:t>Accessibility</a:t>
            </a:r>
          </a:p>
          <a:p>
            <a:pPr lvl="0"/>
            <a:endParaRPr lang="en-US" dirty="0" smtClean="0"/>
          </a:p>
          <a:p>
            <a:pPr lvl="0">
              <a:buFont typeface="Wingdings" pitchFamily="2" charset="2"/>
              <a:buChar char="q"/>
            </a:pPr>
            <a:r>
              <a:rPr lang="en-US" sz="2800" dirty="0" smtClean="0"/>
              <a:t>Poor roads</a:t>
            </a:r>
          </a:p>
          <a:p>
            <a:pPr lvl="0">
              <a:buFont typeface="Wingdings" pitchFamily="2" charset="2"/>
              <a:buChar char="q"/>
            </a:pPr>
            <a:r>
              <a:rPr lang="en-US" sz="2800" dirty="0" smtClean="0"/>
              <a:t>Lack of safe and affordable transportation</a:t>
            </a:r>
          </a:p>
          <a:p>
            <a:pPr lvl="0">
              <a:buFont typeface="Wingdings" pitchFamily="2" charset="2"/>
              <a:buChar char="q"/>
            </a:pPr>
            <a:r>
              <a:rPr lang="en-US" sz="2800" dirty="0" smtClean="0"/>
              <a:t>Long distances</a:t>
            </a:r>
          </a:p>
          <a:p>
            <a:endParaRPr lang="en-US" dirty="0"/>
          </a:p>
        </p:txBody>
      </p:sp>
      <p:pic>
        <p:nvPicPr>
          <p:cNvPr id="5017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8387" y="6055630"/>
            <a:ext cx="882213" cy="80237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423972805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1546</TotalTime>
  <Words>1064</Words>
  <Application>Microsoft Office PowerPoint</Application>
  <PresentationFormat>On-screen Show (4:3)</PresentationFormat>
  <Paragraphs>140</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Why Women do not use Primary Health Centres for Skilled Pregnancy Care in Rural Nigeria: Evidence from a Mixed Method Study </vt:lpstr>
      <vt:lpstr>Outline</vt:lpstr>
      <vt:lpstr>Background</vt:lpstr>
      <vt:lpstr>Study Objective</vt:lpstr>
      <vt:lpstr>Methods</vt:lpstr>
      <vt:lpstr>Results</vt:lpstr>
      <vt:lpstr> Reasons for non-use of PHC  </vt:lpstr>
      <vt:lpstr>Slide 8</vt:lpstr>
      <vt:lpstr>Results</vt:lpstr>
      <vt:lpstr>Results</vt:lpstr>
      <vt:lpstr>Results</vt:lpstr>
      <vt:lpstr>Results</vt:lpstr>
      <vt:lpstr>Discussion  &amp; Conclusion</vt:lpstr>
      <vt:lpstr>Takeaways</vt:lpstr>
      <vt:lpstr>Slide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Nigerian Research Days for Maternal, Newborn and Child Health (MNCH) Conference</dc:title>
  <dc:creator>Ntoimo</dc:creator>
  <cp:lastModifiedBy>Ntoimo </cp:lastModifiedBy>
  <cp:revision>154</cp:revision>
  <dcterms:created xsi:type="dcterms:W3CDTF">2018-06-30T19:30:21Z</dcterms:created>
  <dcterms:modified xsi:type="dcterms:W3CDTF">2018-10-11T12:04:14Z</dcterms:modified>
</cp:coreProperties>
</file>